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62" r:id="rId3"/>
    <p:sldId id="263" r:id="rId4"/>
    <p:sldId id="385" r:id="rId5"/>
    <p:sldId id="379" r:id="rId6"/>
    <p:sldId id="427" r:id="rId7"/>
    <p:sldId id="429" r:id="rId8"/>
    <p:sldId id="488" r:id="rId9"/>
    <p:sldId id="479" r:id="rId10"/>
    <p:sldId id="480" r:id="rId11"/>
    <p:sldId id="481" r:id="rId12"/>
    <p:sldId id="489" r:id="rId13"/>
    <p:sldId id="490" r:id="rId14"/>
    <p:sldId id="431" r:id="rId15"/>
    <p:sldId id="466" r:id="rId16"/>
    <p:sldId id="467" r:id="rId17"/>
    <p:sldId id="482" r:id="rId18"/>
    <p:sldId id="483" r:id="rId19"/>
    <p:sldId id="470" r:id="rId20"/>
    <p:sldId id="472" r:id="rId21"/>
    <p:sldId id="471" r:id="rId22"/>
    <p:sldId id="473" r:id="rId23"/>
    <p:sldId id="469" r:id="rId24"/>
    <p:sldId id="478" r:id="rId25"/>
    <p:sldId id="458" r:id="rId26"/>
    <p:sldId id="460" r:id="rId27"/>
    <p:sldId id="461" r:id="rId28"/>
    <p:sldId id="462" r:id="rId29"/>
    <p:sldId id="463" r:id="rId30"/>
    <p:sldId id="475" r:id="rId31"/>
    <p:sldId id="477" r:id="rId32"/>
    <p:sldId id="474" r:id="rId33"/>
    <p:sldId id="485" r:id="rId34"/>
    <p:sldId id="486" r:id="rId35"/>
    <p:sldId id="452" r:id="rId36"/>
    <p:sldId id="459" r:id="rId37"/>
    <p:sldId id="441" r:id="rId38"/>
    <p:sldId id="442" r:id="rId39"/>
    <p:sldId id="435" r:id="rId40"/>
    <p:sldId id="415" r:id="rId41"/>
    <p:sldId id="418" r:id="rId42"/>
    <p:sldId id="419" r:id="rId43"/>
    <p:sldId id="414" r:id="rId44"/>
    <p:sldId id="434" r:id="rId45"/>
    <p:sldId id="422" r:id="rId46"/>
    <p:sldId id="420" r:id="rId47"/>
    <p:sldId id="421" r:id="rId48"/>
    <p:sldId id="265" r:id="rId49"/>
    <p:sldId id="266" r:id="rId50"/>
    <p:sldId id="267" r:id="rId51"/>
    <p:sldId id="445" r:id="rId52"/>
    <p:sldId id="273" r:id="rId53"/>
    <p:sldId id="402" r:id="rId54"/>
    <p:sldId id="438" r:id="rId55"/>
    <p:sldId id="440" r:id="rId56"/>
    <p:sldId id="4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434" autoAdjust="0"/>
  </p:normalViewPr>
  <p:slideViewPr>
    <p:cSldViewPr snapToGrid="0">
      <p:cViewPr varScale="1">
        <p:scale>
          <a:sx n="85" d="100"/>
          <a:sy n="85" d="100"/>
        </p:scale>
        <p:origin x="590"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0A81F-9DA6-4091-8532-6B45563EB7FC}"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4B4AC-FD0C-490A-B27D-E41F862E23CC}" type="slidenum">
              <a:rPr lang="en-US" smtClean="0"/>
              <a:t>‹#›</a:t>
            </a:fld>
            <a:endParaRPr lang="en-US"/>
          </a:p>
        </p:txBody>
      </p:sp>
    </p:spTree>
    <p:extLst>
      <p:ext uri="{BB962C8B-B14F-4D97-AF65-F5344CB8AC3E}">
        <p14:creationId xmlns:p14="http://schemas.microsoft.com/office/powerpoint/2010/main" val="245462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51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8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62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49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99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2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73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7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89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979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3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3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47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81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64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1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67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51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36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D63B-C520-477F-A6A5-47C7F8E93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82C200-1443-4DC4-A8C5-1FF5EEFC5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1A650-E682-4BA5-96E2-CE5FA2CA1DE1}"/>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91B23AE1-BA79-470E-80FC-8F7C1A2E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3671C-F6C5-4AAB-8007-56E74358184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411820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5548B-3715-4248-AE76-4399D289A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B2AD5-B299-4DE6-A406-DFCAC227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0028D-3054-4891-BA20-89EFDEAFD34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680D9F9D-E58B-4F21-BCD6-226BD11D1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DFA4C-F79E-498F-8DAA-116A2AC86FD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98620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2E0C50-23E3-4FA0-987F-C190668F8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83E88-477F-4CAC-B77A-15E994493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BA6E9-7346-486E-8818-4349F11A3711}"/>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BD046DB2-AD44-4FCC-BDB1-8D657820C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6D862-215B-4247-ACB1-AA7E45EEEC6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0406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7D1D-D3BB-4F2F-BA30-D679DDCCF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69AC80-BE2E-4561-A5CE-F184DA1C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02686-8BE4-4475-BD49-07A0CCEA695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89578FF8-489B-48D6-BADA-A0441FB0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300E-7340-4B3C-BCE3-0F3A5F1BB21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2743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4501-4923-420B-B8B5-4B76A6561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274F98-FA3C-41B0-B343-72E09E515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94E93-DB3C-4EAD-B29E-ABB957F43CC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8F16B2D0-17CD-4CBF-83C4-83673B2F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D548B-3052-4B62-9BDC-E0DD5EC9AC7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53243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7B46-4F6D-452D-9340-090CA9F37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5D2E0-E825-4D7F-B2CC-AE9775E36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8123B4-99CE-4FC6-AB38-B6145C7E8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B74D64-666E-4BC6-9F4E-46DB9CECB2CC}"/>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id="{107AAAA5-351D-4310-8FE2-66AAB673F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810A9-730D-4080-B5EE-167AB4E6D084}"/>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2543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A19B-0E66-4BCD-92B5-FEF2B1B2C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8AFD19-7A8D-4CFD-AB7E-2FAD9EB5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D9780-82D8-4822-8CB7-CF5F3C841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D394-8712-4986-9968-A65CEFD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FD018-8C6F-4F38-8534-651CE4A7C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7B799-E3CD-49C5-AD89-2DB9C233881F}"/>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8" name="Footer Placeholder 7">
            <a:extLst>
              <a:ext uri="{FF2B5EF4-FFF2-40B4-BE49-F238E27FC236}">
                <a16:creationId xmlns:a16="http://schemas.microsoft.com/office/drawing/2014/main" id="{16DCB9CF-83A3-4BBF-91C2-D046FB921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814536-3CF9-45DC-A54A-72E80F93538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0315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13E5-4ADF-47C9-A60C-BC9DFD5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BEFD45-9482-4861-9580-3DDF5962E96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4" name="Footer Placeholder 3">
            <a:extLst>
              <a:ext uri="{FF2B5EF4-FFF2-40B4-BE49-F238E27FC236}">
                <a16:creationId xmlns:a16="http://schemas.microsoft.com/office/drawing/2014/main" id="{06532E86-5F39-49F6-A732-07378BBF0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281CA6-E407-4404-89EF-34C3469B5307}"/>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28744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B19EA8-EA76-48CA-9866-C37372E01BE9}"/>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3" name="Footer Placeholder 2">
            <a:extLst>
              <a:ext uri="{FF2B5EF4-FFF2-40B4-BE49-F238E27FC236}">
                <a16:creationId xmlns:a16="http://schemas.microsoft.com/office/drawing/2014/main" id="{55E1A258-F248-4BBF-AC59-2F8404F89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8CE250-CAAA-4BAB-94EC-DE5B4F5C05E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82171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24ED-5580-4583-AEE3-983EDE230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AB2686-B7AF-4A7D-95C6-879F78588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DE4DC8-A640-4DB6-A6D7-1565AEB7D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40348B-FD4F-4FBF-B8FD-56CEE38F043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id="{F93BE068-7643-4464-9460-10AE99645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03B4E-3E7F-4EAB-8A4B-9BFAAD60F3CD}"/>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69242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DE58-A09C-497B-BB95-2D69CF53D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B0055-FC07-448F-A394-114593B4E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DAD5E5-3A46-46FB-83DB-0520A2C22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ADC90F-D79C-4855-B9E1-984BC22AB76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id="{25E2EA74-7C08-4DD4-970D-EEBEF1D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37F740-61A3-442A-89B3-1D42B01D73F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9404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5BBE7-C55C-4BB7-93EC-518B9DD94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8134E9-19A7-409F-9388-EE49C0A72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87675-9388-4A67-BFFF-E6F22DA8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id="{760DAC7A-BAAA-4E7D-B03A-88021B523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56D12-1E17-4342-B694-9FC3ACD84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0E19-C93F-43F6-800D-8C1C9D4C5DEF}" type="slidenum">
              <a:rPr lang="en-US" smtClean="0"/>
              <a:t>‹#›</a:t>
            </a:fld>
            <a:endParaRPr lang="en-US"/>
          </a:p>
        </p:txBody>
      </p:sp>
    </p:spTree>
    <p:extLst>
      <p:ext uri="{BB962C8B-B14F-4D97-AF65-F5344CB8AC3E}">
        <p14:creationId xmlns:p14="http://schemas.microsoft.com/office/powerpoint/2010/main" val="351715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gif"/><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Digital_computer" TargetMode="External"/><Relationship Id="rId13" Type="http://schemas.openxmlformats.org/officeDocument/2006/relationships/hyperlink" Target="https://en.wikipedia.org/wiki/Control_system" TargetMode="External"/><Relationship Id="rId3" Type="http://schemas.openxmlformats.org/officeDocument/2006/relationships/hyperlink" Target="https://en.wikipedia.org/wiki/Electrical_network" TargetMode="External"/><Relationship Id="rId7" Type="http://schemas.openxmlformats.org/officeDocument/2006/relationships/hyperlink" Target="https://en.wikipedia.org/wiki/Scientific_modelling" TargetMode="External"/><Relationship Id="rId12" Type="http://schemas.openxmlformats.org/officeDocument/2006/relationships/hyperlink" Target="https://en.wikipedia.org/wiki/Aircraft" TargetMode="External"/><Relationship Id="rId2" Type="http://schemas.openxmlformats.org/officeDocument/2006/relationships/hyperlink" Target="https://en.wikipedia.org/wiki/Computer" TargetMode="External"/><Relationship Id="rId16" Type="http://schemas.openxmlformats.org/officeDocument/2006/relationships/hyperlink" Target="https://en.wikipedia.org/wiki/Cambridge_Museum_of_Technology" TargetMode="External"/><Relationship Id="rId1" Type="http://schemas.openxmlformats.org/officeDocument/2006/relationships/slideLayout" Target="../slideLayouts/slideLayout2.xml"/><Relationship Id="rId6" Type="http://schemas.openxmlformats.org/officeDocument/2006/relationships/hyperlink" Target="https://en.wikipedia.org/wiki/Analog_signal" TargetMode="External"/><Relationship Id="rId11" Type="http://schemas.openxmlformats.org/officeDocument/2006/relationships/hyperlink" Target="https://en.wikipedia.org/wiki/Flight_computer" TargetMode="External"/><Relationship Id="rId5" Type="http://schemas.openxmlformats.org/officeDocument/2006/relationships/hyperlink" Target="https://en.wikipedia.org/wiki/Hydraulics" TargetMode="External"/><Relationship Id="rId15" Type="http://schemas.openxmlformats.org/officeDocument/2006/relationships/hyperlink" Target="https://en.wikipedia.org/wiki/Differential_equation" TargetMode="External"/><Relationship Id="rId10" Type="http://schemas.openxmlformats.org/officeDocument/2006/relationships/hyperlink" Target="https://en.wikipedia.org/wiki/Flight_simulator" TargetMode="External"/><Relationship Id="rId4" Type="http://schemas.openxmlformats.org/officeDocument/2006/relationships/hyperlink" Target="https://en.wikipedia.org/wiki/Mechanics" TargetMode="External"/><Relationship Id="rId9" Type="http://schemas.openxmlformats.org/officeDocument/2006/relationships/hyperlink" Target="https://en.wikipedia.org/wiki/Digital_signal" TargetMode="External"/><Relationship Id="rId14" Type="http://schemas.openxmlformats.org/officeDocument/2006/relationships/image" Target="../media/image61.jpg"/></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hyperlink" Target="https://en.wikipedia.org/wiki/Von_Neumann_architecture"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oleObject" Target="../embeddings/oleObject1.bin"/><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435006" y="1699846"/>
            <a:ext cx="9537796" cy="31649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0070C0"/>
              </a:buClr>
              <a:buSzPts val="4800"/>
              <a:buFont typeface="Calibri"/>
              <a:buNone/>
            </a:pPr>
            <a:r>
              <a:rPr lang="en-US" sz="4800" dirty="0">
                <a:solidFill>
                  <a:srgbClr val="0070C0"/>
                </a:solidFill>
              </a:rPr>
              <a:t>Spring 2025-CSE332 </a:t>
            </a:r>
            <a:br>
              <a:rPr lang="en-US" sz="4800" dirty="0">
                <a:solidFill>
                  <a:srgbClr val="0070C0"/>
                </a:solidFill>
              </a:rPr>
            </a:br>
            <a:r>
              <a:rPr lang="en-US" sz="4800" b="1" dirty="0">
                <a:solidFill>
                  <a:srgbClr val="FF0000"/>
                </a:solidFill>
              </a:rPr>
              <a:t>Computer Organization </a:t>
            </a:r>
            <a:br>
              <a:rPr lang="en-US" sz="4800" b="1" dirty="0">
                <a:solidFill>
                  <a:srgbClr val="FF0000"/>
                </a:solidFill>
              </a:rPr>
            </a:br>
            <a:r>
              <a:rPr lang="en-US" sz="4800" b="1" dirty="0">
                <a:solidFill>
                  <a:srgbClr val="FF0000"/>
                </a:solidFill>
              </a:rPr>
              <a:t>and </a:t>
            </a:r>
            <a:br>
              <a:rPr lang="en-US" sz="4800" b="1" dirty="0">
                <a:solidFill>
                  <a:srgbClr val="FF0000"/>
                </a:solidFill>
              </a:rPr>
            </a:br>
            <a:r>
              <a:rPr lang="en-US" sz="4800" b="1" dirty="0">
                <a:solidFill>
                  <a:srgbClr val="FF0000"/>
                </a:solidFill>
              </a:rPr>
              <a:t>Architecture</a:t>
            </a:r>
            <a:endParaRPr sz="4800" b="1" i="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5"/>
          <p:cNvSpPr txBox="1">
            <a:spLocks noGrp="1"/>
          </p:cNvSpPr>
          <p:nvPr>
            <p:ph type="title"/>
          </p:nvPr>
        </p:nvSpPr>
        <p:spPr>
          <a:xfrm>
            <a:off x="123960" y="166832"/>
            <a:ext cx="3495003" cy="7047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alibri"/>
              <a:buNone/>
            </a:pPr>
            <a:r>
              <a:rPr lang="en-US" sz="2800" dirty="0">
                <a:solidFill>
                  <a:schemeClr val="accent1"/>
                </a:solidFill>
              </a:rPr>
              <a:t>Levels of Program code</a:t>
            </a:r>
            <a:endParaRPr sz="2800" dirty="0"/>
          </a:p>
        </p:txBody>
      </p:sp>
      <p:pic>
        <p:nvPicPr>
          <p:cNvPr id="675" name="Google Shape;675;p95"/>
          <p:cNvPicPr preferRelativeResize="0"/>
          <p:nvPr/>
        </p:nvPicPr>
        <p:blipFill rotWithShape="1">
          <a:blip r:embed="rId3">
            <a:alphaModFix/>
          </a:blip>
          <a:srcRect/>
          <a:stretch/>
        </p:blipFill>
        <p:spPr>
          <a:xfrm>
            <a:off x="196001" y="1004552"/>
            <a:ext cx="3090930" cy="5267460"/>
          </a:xfrm>
          <a:prstGeom prst="rect">
            <a:avLst/>
          </a:prstGeom>
          <a:noFill/>
          <a:ln>
            <a:noFill/>
          </a:ln>
        </p:spPr>
      </p:pic>
      <p:sp>
        <p:nvSpPr>
          <p:cNvPr id="8" name="Content Placeholder 2"/>
          <p:cNvSpPr>
            <a:spLocks noGrp="1"/>
          </p:cNvSpPr>
          <p:nvPr>
            <p:ph idx="1"/>
          </p:nvPr>
        </p:nvSpPr>
        <p:spPr>
          <a:xfrm>
            <a:off x="6425150" y="166833"/>
            <a:ext cx="5616596" cy="2962734"/>
          </a:xfrm>
        </p:spPr>
        <p:txBody>
          <a:bodyPr>
            <a:normAutofit/>
          </a:bodyPr>
          <a:lstStyle/>
          <a:p>
            <a:pPr algn="just"/>
            <a:r>
              <a:rPr lang="en-US" sz="2400" dirty="0">
                <a:highlight>
                  <a:srgbClr val="FFFF00"/>
                </a:highlight>
              </a:rPr>
              <a:t>We write programs in high-level languages  without thinking about on what machine our program will run. </a:t>
            </a:r>
          </a:p>
          <a:p>
            <a:pPr algn="just"/>
            <a:r>
              <a:rPr lang="en-US" sz="2400" dirty="0"/>
              <a:t>Electronics of the CPU and computer recognize binary representations of instructions. That means each CPU has its own machine language that it understands.</a:t>
            </a:r>
          </a:p>
          <a:p>
            <a:pPr marL="0" indent="0">
              <a:buNone/>
            </a:pPr>
            <a:endParaRPr lang="en-US" sz="1800" dirty="0"/>
          </a:p>
        </p:txBody>
      </p:sp>
      <p:pic>
        <p:nvPicPr>
          <p:cNvPr id="2" name="Picture 1"/>
          <p:cNvPicPr>
            <a:picLocks noChangeAspect="1"/>
          </p:cNvPicPr>
          <p:nvPr/>
        </p:nvPicPr>
        <p:blipFill>
          <a:blip r:embed="rId4"/>
          <a:stretch>
            <a:fillRect/>
          </a:stretch>
        </p:blipFill>
        <p:spPr>
          <a:xfrm>
            <a:off x="3843134" y="128196"/>
            <a:ext cx="2606767" cy="6221484"/>
          </a:xfrm>
          <a:prstGeom prst="rect">
            <a:avLst/>
          </a:prstGeom>
        </p:spPr>
      </p:pic>
      <p:pic>
        <p:nvPicPr>
          <p:cNvPr id="11" name="Picture 10">
            <a:extLst>
              <a:ext uri="{FF2B5EF4-FFF2-40B4-BE49-F238E27FC236}">
                <a16:creationId xmlns:a16="http://schemas.microsoft.com/office/drawing/2014/main" id="{61CCA9D1-BA22-4047-9F2D-7790D257CCCF}"/>
              </a:ext>
            </a:extLst>
          </p:cNvPr>
          <p:cNvPicPr>
            <a:picLocks noChangeAspect="1"/>
          </p:cNvPicPr>
          <p:nvPr/>
        </p:nvPicPr>
        <p:blipFill>
          <a:blip r:embed="rId5"/>
          <a:stretch>
            <a:fillRect/>
          </a:stretch>
        </p:blipFill>
        <p:spPr>
          <a:xfrm>
            <a:off x="6981353" y="3129567"/>
            <a:ext cx="4789936" cy="3670663"/>
          </a:xfrm>
          <a:prstGeom prst="rect">
            <a:avLst/>
          </a:prstGeom>
        </p:spPr>
      </p:pic>
    </p:spTree>
    <p:extLst>
      <p:ext uri="{BB962C8B-B14F-4D97-AF65-F5344CB8AC3E}">
        <p14:creationId xmlns:p14="http://schemas.microsoft.com/office/powerpoint/2010/main" val="224137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24" y="434706"/>
            <a:ext cx="6940639" cy="5927851"/>
          </a:xfrm>
        </p:spPr>
        <p:txBody>
          <a:bodyPr/>
          <a:lstStyle/>
          <a:p>
            <a:pPr algn="just"/>
            <a:r>
              <a:rPr lang="en-US" dirty="0">
                <a:highlight>
                  <a:srgbClr val="FFFF00"/>
                </a:highlight>
              </a:rPr>
              <a:t>Programs are typically written in higher-level languages and then translated into machine language (executable code).</a:t>
            </a:r>
          </a:p>
          <a:p>
            <a:pPr algn="just"/>
            <a:endParaRPr lang="en-US" dirty="0"/>
          </a:p>
          <a:p>
            <a:pPr algn="just"/>
            <a:r>
              <a:rPr lang="en-US" dirty="0"/>
              <a:t>A </a:t>
            </a:r>
            <a:r>
              <a:rPr lang="en-US" b="1" dirty="0">
                <a:highlight>
                  <a:srgbClr val="FFFF00"/>
                </a:highlight>
              </a:rPr>
              <a:t>compiler</a:t>
            </a:r>
            <a:r>
              <a:rPr lang="en-US" b="1" dirty="0"/>
              <a:t> </a:t>
            </a:r>
            <a:r>
              <a:rPr lang="en-US" dirty="0"/>
              <a:t>is a program that translates code written in one language into another language.</a:t>
            </a:r>
          </a:p>
          <a:p>
            <a:pPr algn="just"/>
            <a:endParaRPr lang="en-US" dirty="0"/>
          </a:p>
          <a:p>
            <a:pPr algn="just"/>
            <a:r>
              <a:rPr lang="en-US" dirty="0"/>
              <a:t>An </a:t>
            </a:r>
            <a:r>
              <a:rPr lang="en-US" b="1" dirty="0">
                <a:highlight>
                  <a:srgbClr val="FFFF00"/>
                </a:highlight>
              </a:rPr>
              <a:t>interpreter</a:t>
            </a:r>
            <a:r>
              <a:rPr lang="en-US" b="1" dirty="0"/>
              <a:t> </a:t>
            </a:r>
            <a:r>
              <a:rPr lang="en-US" dirty="0"/>
              <a:t>translates the instructions one line at a time into something that can be executed by the </a:t>
            </a:r>
            <a:r>
              <a:rPr lang="en-US" dirty="0">
                <a:highlight>
                  <a:srgbClr val="FFFF00"/>
                </a:highlight>
              </a:rPr>
              <a:t>computer’s hardware</a:t>
            </a:r>
            <a:r>
              <a:rPr lang="en-US" dirty="0"/>
              <a:t>.</a:t>
            </a:r>
          </a:p>
        </p:txBody>
      </p:sp>
      <p:pic>
        <p:nvPicPr>
          <p:cNvPr id="5" name="Picture 4"/>
          <p:cNvPicPr>
            <a:picLocks noChangeAspect="1"/>
          </p:cNvPicPr>
          <p:nvPr/>
        </p:nvPicPr>
        <p:blipFill>
          <a:blip r:embed="rId2"/>
          <a:stretch>
            <a:fillRect/>
          </a:stretch>
        </p:blipFill>
        <p:spPr>
          <a:xfrm>
            <a:off x="8501019" y="70305"/>
            <a:ext cx="2806631" cy="6656651"/>
          </a:xfrm>
          <a:prstGeom prst="rect">
            <a:avLst/>
          </a:prstGeom>
        </p:spPr>
      </p:pic>
    </p:spTree>
    <p:extLst>
      <p:ext uri="{BB962C8B-B14F-4D97-AF65-F5344CB8AC3E}">
        <p14:creationId xmlns:p14="http://schemas.microsoft.com/office/powerpoint/2010/main" val="385708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Computers</a:t>
            </a:r>
          </a:p>
        </p:txBody>
      </p:sp>
      <p:sp>
        <p:nvSpPr>
          <p:cNvPr id="3" name="Content Placeholder 2"/>
          <p:cNvSpPr>
            <a:spLocks noGrp="1"/>
          </p:cNvSpPr>
          <p:nvPr>
            <p:ph idx="1"/>
          </p:nvPr>
        </p:nvSpPr>
        <p:spPr>
          <a:xfrm>
            <a:off x="838200" y="1825625"/>
            <a:ext cx="5194610" cy="4351338"/>
          </a:xfrm>
        </p:spPr>
        <p:txBody>
          <a:bodyPr>
            <a:normAutofit lnSpcReduction="10000"/>
          </a:bodyPr>
          <a:lstStyle/>
          <a:p>
            <a:r>
              <a:rPr lang="en-US" dirty="0"/>
              <a:t>Program</a:t>
            </a:r>
          </a:p>
          <a:p>
            <a:r>
              <a:rPr lang="en-US" dirty="0"/>
              <a:t>Data</a:t>
            </a:r>
          </a:p>
          <a:p>
            <a:r>
              <a:rPr lang="en-US" dirty="0"/>
              <a:t>Commands</a:t>
            </a:r>
          </a:p>
          <a:p>
            <a:r>
              <a:rPr lang="en-US" dirty="0"/>
              <a:t>Represented, stored, processed, transferred in Binary: </a:t>
            </a:r>
          </a:p>
          <a:p>
            <a:pPr marL="0" indent="0">
              <a:buNone/>
            </a:pPr>
            <a:r>
              <a:rPr lang="en-US" dirty="0"/>
              <a:t>0  1 0  1 0 0 1 1 (logical)</a:t>
            </a:r>
          </a:p>
          <a:p>
            <a:pPr marL="0" indent="0">
              <a:buNone/>
            </a:pPr>
            <a:r>
              <a:rPr lang="en-US" dirty="0"/>
              <a:t>+3V  / +5V</a:t>
            </a:r>
          </a:p>
          <a:p>
            <a:pPr>
              <a:buFontTx/>
              <a:buChar char="-"/>
            </a:pPr>
            <a:r>
              <a:rPr lang="en-US" dirty="0"/>
              <a:t>3V  / -5V  /0V</a:t>
            </a:r>
          </a:p>
          <a:p>
            <a:pPr marL="0" indent="0">
              <a:buNone/>
            </a:pPr>
            <a:r>
              <a:rPr lang="en-US" dirty="0"/>
              <a:t>On  / Off  switches (Transistors)</a:t>
            </a:r>
          </a:p>
        </p:txBody>
      </p:sp>
      <p:graphicFrame>
        <p:nvGraphicFramePr>
          <p:cNvPr id="5" name="Object 4"/>
          <p:cNvGraphicFramePr>
            <a:graphicFrameLocks noChangeAspect="1"/>
          </p:cNvGraphicFramePr>
          <p:nvPr>
            <p:extLst>
              <p:ext uri="{D42A27DB-BD31-4B8C-83A1-F6EECF244321}">
                <p14:modId xmlns:p14="http://schemas.microsoft.com/office/powerpoint/2010/main" val="2661038810"/>
              </p:ext>
            </p:extLst>
          </p:nvPr>
        </p:nvGraphicFramePr>
        <p:xfrm>
          <a:off x="6032810" y="2380992"/>
          <a:ext cx="6048375" cy="2447925"/>
        </p:xfrm>
        <a:graphic>
          <a:graphicData uri="http://schemas.openxmlformats.org/presentationml/2006/ole">
            <mc:AlternateContent xmlns:mc="http://schemas.openxmlformats.org/markup-compatibility/2006">
              <mc:Choice xmlns:v="urn:schemas-microsoft-com:vml" Requires="v">
                <p:oleObj name="Bitmap Image" r:id="rId2" imgW="6047619" imgH="2448267" progId="Paint.Picture">
                  <p:embed/>
                </p:oleObj>
              </mc:Choice>
              <mc:Fallback>
                <p:oleObj name="Bitmap Image" r:id="rId2" imgW="6047619" imgH="2448267"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810" y="2380992"/>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871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flipV="1">
            <a:off x="11116732" y="6176963"/>
            <a:ext cx="237067" cy="315912"/>
          </a:xfrm>
        </p:spPr>
        <p:txBody>
          <a:bodyPr>
            <a:normAutofit fontScale="62500" lnSpcReduction="20000"/>
          </a:bodyPr>
          <a:lstStyle/>
          <a:p>
            <a:pPr marL="0" indent="0">
              <a:buNone/>
            </a:pPr>
            <a:endParaRPr lang="en-US" dirty="0"/>
          </a:p>
        </p:txBody>
      </p:sp>
      <p:pic>
        <p:nvPicPr>
          <p:cNvPr id="4" name="Google Shape;186;p31"/>
          <p:cNvPicPr preferRelativeResize="0"/>
          <p:nvPr/>
        </p:nvPicPr>
        <p:blipFill rotWithShape="1">
          <a:blip r:embed="rId2">
            <a:alphaModFix/>
          </a:blip>
          <a:srcRect/>
          <a:stretch/>
        </p:blipFill>
        <p:spPr>
          <a:xfrm>
            <a:off x="2744377" y="1932181"/>
            <a:ext cx="5857756" cy="4003288"/>
          </a:xfrm>
          <a:prstGeom prst="rect">
            <a:avLst/>
          </a:prstGeom>
          <a:noFill/>
          <a:ln>
            <a:noFill/>
          </a:ln>
        </p:spPr>
      </p:pic>
    </p:spTree>
    <p:extLst>
      <p:ext uri="{BB962C8B-B14F-4D97-AF65-F5344CB8AC3E}">
        <p14:creationId xmlns:p14="http://schemas.microsoft.com/office/powerpoint/2010/main" val="323938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7" y="66652"/>
            <a:ext cx="10515600" cy="768216"/>
          </a:xfrm>
        </p:spPr>
        <p:txBody>
          <a:bodyPr>
            <a:normAutofit/>
          </a:bodyPr>
          <a:lstStyle/>
          <a:p>
            <a:r>
              <a:rPr lang="en-US" sz="3200" dirty="0"/>
              <a:t>Representing computer Architecture: </a:t>
            </a:r>
            <a:r>
              <a:rPr lang="en-US" sz="3200" b="1" dirty="0">
                <a:solidFill>
                  <a:srgbClr val="FF0000"/>
                </a:solidFill>
                <a:highlight>
                  <a:srgbClr val="FFFF00"/>
                </a:highlight>
              </a:rPr>
              <a:t>Layers of abstraction</a:t>
            </a:r>
          </a:p>
        </p:txBody>
      </p:sp>
      <p:sp>
        <p:nvSpPr>
          <p:cNvPr id="3" name="Content Placeholder 2"/>
          <p:cNvSpPr>
            <a:spLocks noGrp="1"/>
          </p:cNvSpPr>
          <p:nvPr>
            <p:ph idx="1"/>
          </p:nvPr>
        </p:nvSpPr>
        <p:spPr>
          <a:xfrm>
            <a:off x="38633" y="1043189"/>
            <a:ext cx="6158013" cy="5640946"/>
          </a:xfrm>
        </p:spPr>
        <p:txBody>
          <a:bodyPr>
            <a:normAutofit/>
          </a:bodyPr>
          <a:lstStyle/>
          <a:p>
            <a:pPr lvl="1"/>
            <a:r>
              <a:rPr lang="en-US" dirty="0">
                <a:highlight>
                  <a:srgbClr val="FFFF00"/>
                </a:highlight>
              </a:rPr>
              <a:t>Use layers of abstraction to hide details of the computer design.</a:t>
            </a:r>
          </a:p>
          <a:p>
            <a:pPr lvl="1"/>
            <a:r>
              <a:rPr lang="en-US" dirty="0"/>
              <a:t>We can work in any layer, not needing to know how the lower layers work or how the current layer fits into the larger system.</a:t>
            </a:r>
          </a:p>
          <a:p>
            <a:pPr marL="1371600" lvl="3" indent="0">
              <a:buNone/>
            </a:pPr>
            <a:r>
              <a:rPr lang="en-US" sz="2000" dirty="0"/>
              <a:t>transistors</a:t>
            </a:r>
          </a:p>
          <a:p>
            <a:pPr marL="1371600" lvl="3" indent="0">
              <a:buNone/>
            </a:pPr>
            <a:r>
              <a:rPr lang="en-US" sz="2000" dirty="0"/>
              <a:t>gates</a:t>
            </a:r>
          </a:p>
          <a:p>
            <a:pPr marL="1371600" lvl="3" indent="0">
              <a:buNone/>
            </a:pPr>
            <a:r>
              <a:rPr lang="en-US" sz="2000" dirty="0"/>
              <a:t>circuits (adders, multiplexors … )</a:t>
            </a:r>
          </a:p>
          <a:p>
            <a:pPr marL="1371600" lvl="3" indent="0">
              <a:buNone/>
            </a:pPr>
            <a:r>
              <a:rPr lang="en-US" sz="2000" dirty="0"/>
              <a:t>central processing units (ALU, registers …)</a:t>
            </a:r>
          </a:p>
          <a:p>
            <a:pPr marL="1371600" lvl="3" indent="0">
              <a:buNone/>
            </a:pPr>
            <a:r>
              <a:rPr lang="en-US" sz="2000" dirty="0"/>
              <a:t>computer</a:t>
            </a:r>
          </a:p>
          <a:p>
            <a:pPr lvl="1"/>
            <a:r>
              <a:rPr lang="en-US" dirty="0">
                <a:highlight>
                  <a:srgbClr val="FFFF00"/>
                </a:highlight>
              </a:rPr>
              <a:t>A component at a higher abstraction layer uses components from a lower abstraction layer without having to know the details of how it is built.</a:t>
            </a:r>
          </a:p>
          <a:p>
            <a:pPr lvl="1"/>
            <a:r>
              <a:rPr lang="en-US" dirty="0"/>
              <a:t>It only needs to know what it does.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103" y="834868"/>
            <a:ext cx="5889897" cy="5668964"/>
          </a:xfrm>
          <a:prstGeom prst="rect">
            <a:avLst/>
          </a:prstGeom>
        </p:spPr>
      </p:pic>
    </p:spTree>
    <p:extLst>
      <p:ext uri="{BB962C8B-B14F-4D97-AF65-F5344CB8AC3E}">
        <p14:creationId xmlns:p14="http://schemas.microsoft.com/office/powerpoint/2010/main" val="203411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4105" y="991673"/>
            <a:ext cx="7133036" cy="5643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highlight>
                  <a:srgbClr val="FFFF00"/>
                </a:highlight>
              </a:rPr>
              <a:t>Registers </a:t>
            </a:r>
            <a:r>
              <a:rPr lang="en-US" dirty="0">
                <a:highlight>
                  <a:srgbClr val="FFFF00"/>
                </a:highlight>
              </a:rPr>
              <a:t>– high speed electronic storage to hold binary data currently being processed or to be processed next</a:t>
            </a:r>
          </a:p>
          <a:p>
            <a:pPr algn="just"/>
            <a:endParaRPr lang="en-US" dirty="0"/>
          </a:p>
          <a:p>
            <a:pPr algn="just"/>
            <a:r>
              <a:rPr lang="en-US" b="1" dirty="0">
                <a:highlight>
                  <a:srgbClr val="FFFF00"/>
                </a:highlight>
              </a:rPr>
              <a:t>Arithmetic Logic Unit (ALU) </a:t>
            </a:r>
            <a:r>
              <a:rPr lang="en-US" dirty="0"/>
              <a:t>– Basic Arithmetic and Logical operations: </a:t>
            </a:r>
            <a:r>
              <a:rPr lang="en-US" dirty="0">
                <a:highlight>
                  <a:srgbClr val="FFFF00"/>
                </a:highlight>
              </a:rPr>
              <a:t>only two/one data at a time</a:t>
            </a:r>
            <a:r>
              <a:rPr lang="en-US" dirty="0"/>
              <a:t>. Addition, subtraction, AND, OR, Rotate bits </a:t>
            </a:r>
            <a:r>
              <a:rPr lang="en-US" dirty="0" err="1"/>
              <a:t>etc</a:t>
            </a:r>
            <a:endParaRPr lang="en-US" dirty="0"/>
          </a:p>
          <a:p>
            <a:pPr marL="0" indent="0" algn="just">
              <a:buNone/>
            </a:pPr>
            <a:endParaRPr lang="en-US" dirty="0"/>
          </a:p>
          <a:p>
            <a:pPr algn="just"/>
            <a:r>
              <a:rPr lang="en-US" b="1" dirty="0"/>
              <a:t>Control Unit </a:t>
            </a:r>
            <a:r>
              <a:rPr lang="en-US" dirty="0"/>
              <a:t>– </a:t>
            </a:r>
            <a:r>
              <a:rPr lang="en-US" dirty="0">
                <a:highlight>
                  <a:srgbClr val="FFFF00"/>
                </a:highlight>
              </a:rPr>
              <a:t>This contains the logic circuitry controlling the other parts of the CPU. </a:t>
            </a:r>
          </a:p>
        </p:txBody>
      </p:sp>
      <p:sp>
        <p:nvSpPr>
          <p:cNvPr id="6" name="Title 1"/>
          <p:cNvSpPr>
            <a:spLocks noGrp="1"/>
          </p:cNvSpPr>
          <p:nvPr>
            <p:ph type="title"/>
          </p:nvPr>
        </p:nvSpPr>
        <p:spPr>
          <a:xfrm>
            <a:off x="323045" y="283044"/>
            <a:ext cx="11602791" cy="549275"/>
          </a:xfrm>
        </p:spPr>
        <p:txBody>
          <a:bodyPr>
            <a:normAutofit fontScale="90000"/>
          </a:bodyPr>
          <a:lstStyle/>
          <a:p>
            <a:r>
              <a:rPr lang="en-US" b="1" dirty="0"/>
              <a:t>Components of the CPU: brain to coordinates activities </a:t>
            </a:r>
            <a:endParaRPr lang="en-US" dirty="0"/>
          </a:p>
        </p:txBody>
      </p:sp>
      <p:pic>
        <p:nvPicPr>
          <p:cNvPr id="2" name="Picture 1"/>
          <p:cNvPicPr>
            <a:picLocks noChangeAspect="1"/>
          </p:cNvPicPr>
          <p:nvPr/>
        </p:nvPicPr>
        <p:blipFill>
          <a:blip r:embed="rId2"/>
          <a:stretch>
            <a:fillRect/>
          </a:stretch>
        </p:blipFill>
        <p:spPr>
          <a:xfrm>
            <a:off x="7573257" y="1088796"/>
            <a:ext cx="4352579" cy="5240861"/>
          </a:xfrm>
          <a:prstGeom prst="rect">
            <a:avLst/>
          </a:prstGeom>
        </p:spPr>
      </p:pic>
    </p:spTree>
    <p:extLst>
      <p:ext uri="{BB962C8B-B14F-4D97-AF65-F5344CB8AC3E}">
        <p14:creationId xmlns:p14="http://schemas.microsoft.com/office/powerpoint/2010/main" val="3739931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561" y="75060"/>
            <a:ext cx="10515600" cy="762068"/>
          </a:xfrm>
        </p:spPr>
        <p:txBody>
          <a:bodyPr/>
          <a:lstStyle/>
          <a:p>
            <a:r>
              <a:rPr lang="en-US" dirty="0"/>
              <a:t>CPU / Microprocessor  /  Processor</a:t>
            </a:r>
          </a:p>
        </p:txBody>
      </p:sp>
      <p:sp>
        <p:nvSpPr>
          <p:cNvPr id="3" name="Content Placeholder 2"/>
          <p:cNvSpPr>
            <a:spLocks noGrp="1"/>
          </p:cNvSpPr>
          <p:nvPr>
            <p:ph idx="1"/>
          </p:nvPr>
        </p:nvSpPr>
        <p:spPr>
          <a:xfrm>
            <a:off x="210891" y="837128"/>
            <a:ext cx="11884071" cy="2923503"/>
          </a:xfrm>
        </p:spPr>
        <p:txBody>
          <a:bodyPr/>
          <a:lstStyle/>
          <a:p>
            <a:pPr algn="just"/>
            <a:r>
              <a:rPr lang="en-US" dirty="0"/>
              <a:t>Back in the old days, a CPU consisted of many different separate electronic circuits or chips connected together. </a:t>
            </a:r>
            <a:r>
              <a:rPr lang="en-US" dirty="0">
                <a:highlight>
                  <a:srgbClr val="FFFF00"/>
                </a:highlight>
              </a:rPr>
              <a:t>So for example, the CPU registers might be on one (or more) chips, the Arithmetic Logic Unit might be another chip. </a:t>
            </a:r>
          </a:p>
          <a:p>
            <a:r>
              <a:rPr lang="en-US" dirty="0"/>
              <a:t>Microprocessor is an Integrated Circuit (IC) that contains all functional units of a CPU. </a:t>
            </a:r>
            <a:r>
              <a:rPr lang="en-US" dirty="0">
                <a:highlight>
                  <a:srgbClr val="FFFF00"/>
                </a:highlight>
              </a:rPr>
              <a:t>Nowadays all CPUs are Microprocessors.</a:t>
            </a:r>
          </a:p>
        </p:txBody>
      </p:sp>
      <p:pic>
        <p:nvPicPr>
          <p:cNvPr id="4" name="Google Shape;307;p49"/>
          <p:cNvPicPr preferRelativeResize="0"/>
          <p:nvPr/>
        </p:nvPicPr>
        <p:blipFill rotWithShape="1">
          <a:blip r:embed="rId2">
            <a:alphaModFix/>
          </a:blip>
          <a:srcRect/>
          <a:stretch/>
        </p:blipFill>
        <p:spPr>
          <a:xfrm>
            <a:off x="43438" y="3839224"/>
            <a:ext cx="2916870" cy="2376464"/>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75" y="3855054"/>
            <a:ext cx="2809875" cy="23606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399" y="3825025"/>
            <a:ext cx="2036563" cy="2251880"/>
          </a:xfrm>
          <a:prstGeom prst="rect">
            <a:avLst/>
          </a:prstGeom>
        </p:spPr>
      </p:pic>
      <p:pic>
        <p:nvPicPr>
          <p:cNvPr id="7" name="Picture 6"/>
          <p:cNvPicPr>
            <a:picLocks noChangeAspect="1"/>
          </p:cNvPicPr>
          <p:nvPr/>
        </p:nvPicPr>
        <p:blipFill>
          <a:blip r:embed="rId5"/>
          <a:stretch>
            <a:fillRect/>
          </a:stretch>
        </p:blipFill>
        <p:spPr>
          <a:xfrm>
            <a:off x="3044133" y="3760631"/>
            <a:ext cx="2238375" cy="2533650"/>
          </a:xfrm>
          <a:prstGeom prst="rect">
            <a:avLst/>
          </a:prstGeom>
        </p:spPr>
      </p:pic>
      <p:pic>
        <p:nvPicPr>
          <p:cNvPr id="8" name="Picture 7"/>
          <p:cNvPicPr>
            <a:picLocks noChangeAspect="1"/>
          </p:cNvPicPr>
          <p:nvPr/>
        </p:nvPicPr>
        <p:blipFill>
          <a:blip r:embed="rId6"/>
          <a:stretch>
            <a:fillRect/>
          </a:stretch>
        </p:blipFill>
        <p:spPr>
          <a:xfrm>
            <a:off x="8115750" y="3839224"/>
            <a:ext cx="1942649" cy="2262255"/>
          </a:xfrm>
          <a:prstGeom prst="rect">
            <a:avLst/>
          </a:prstGeom>
        </p:spPr>
      </p:pic>
    </p:spTree>
    <p:extLst>
      <p:ext uri="{BB962C8B-B14F-4D97-AF65-F5344CB8AC3E}">
        <p14:creationId xmlns:p14="http://schemas.microsoft.com/office/powerpoint/2010/main" val="377293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highlight>
                  <a:srgbClr val="FFFF00"/>
                </a:highlight>
              </a:rPr>
              <a:t>F</a:t>
            </a:r>
            <a:r>
              <a:rPr lang="en-US" sz="2600" dirty="0">
                <a:highlight>
                  <a:srgbClr val="FFFF00"/>
                </a:highlight>
              </a:rPr>
              <a:t>irst </a:t>
            </a:r>
            <a:r>
              <a:rPr lang="en-US" sz="2600" dirty="0">
                <a:solidFill>
                  <a:srgbClr val="FF0000"/>
                </a:solidFill>
                <a:highlight>
                  <a:srgbClr val="FFFF00"/>
                </a:highlight>
              </a:rPr>
              <a:t>programmable</a:t>
            </a:r>
            <a:r>
              <a:rPr lang="en-US" sz="2600" dirty="0">
                <a:highlight>
                  <a:srgbClr val="FFFF00"/>
                </a:highlight>
              </a:rPr>
              <a:t>, </a:t>
            </a:r>
            <a:r>
              <a:rPr lang="en-US" sz="2600" dirty="0">
                <a:solidFill>
                  <a:srgbClr val="FF0000"/>
                </a:solidFill>
                <a:highlight>
                  <a:srgbClr val="FFFF00"/>
                </a:highlight>
              </a:rPr>
              <a:t>electronic</a:t>
            </a:r>
            <a:r>
              <a:rPr lang="en-US" sz="2600" dirty="0">
                <a:highlight>
                  <a:srgbClr val="FFFF00"/>
                </a:highlight>
              </a:rPr>
              <a:t>, general-purpose </a:t>
            </a:r>
            <a:r>
              <a:rPr lang="en-US" sz="2600" dirty="0">
                <a:solidFill>
                  <a:srgbClr val="FF0000"/>
                </a:solidFill>
                <a:highlight>
                  <a:srgbClr val="FFFF00"/>
                </a:highlight>
              </a:rPr>
              <a:t>digital</a:t>
            </a:r>
            <a:r>
              <a:rPr lang="en-US" sz="2600" dirty="0">
                <a:solidFill>
                  <a:schemeClr val="hlink"/>
                </a:solidFill>
                <a:highlight>
                  <a:srgbClr val="FFFF00"/>
                </a:highlight>
              </a:rPr>
              <a:t> computer</a:t>
            </a:r>
            <a:r>
              <a:rPr lang="en-US" sz="2600" dirty="0">
                <a:highlight>
                  <a:srgbClr val="FFFF00"/>
                </a:highlight>
              </a:rPr>
              <a:t>.</a:t>
            </a:r>
            <a:r>
              <a:rPr lang="en-US" sz="2600" baseline="30000" dirty="0">
                <a:highlight>
                  <a:srgbClr val="FFFF00"/>
                </a:highlight>
              </a:rPr>
              <a:t> </a:t>
            </a:r>
            <a:endParaRPr sz="2600" dirty="0">
              <a:highlight>
                <a:srgbClr val="FFFF00"/>
              </a:highlight>
            </a:endParaRPr>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t>After the </a:t>
            </a:r>
            <a:r>
              <a:rPr lang="en-US" dirty="0">
                <a:solidFill>
                  <a:srgbClr val="FF0000"/>
                </a:solidFill>
              </a:rPr>
              <a:t>program</a:t>
            </a:r>
            <a:r>
              <a:rPr lang="en-US" dirty="0"/>
              <a:t> was figured out on paper, the process of getting the program into ENIAC by </a:t>
            </a:r>
            <a:r>
              <a:rPr lang="en-US" dirty="0">
                <a:solidFill>
                  <a:srgbClr val="FF0000"/>
                </a:solidFill>
                <a:highlight>
                  <a:srgbClr val="FFFF00"/>
                </a:highlight>
              </a:rPr>
              <a:t>manipulating its switches and cables </a:t>
            </a:r>
            <a:r>
              <a:rPr lang="en-US" dirty="0"/>
              <a:t>could take days. </a:t>
            </a:r>
            <a:endParaRPr sz="4000" baseline="30000" dirty="0"/>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a:t>
            </a:r>
            <a:r>
              <a:rPr lang="en-US" sz="2000" dirty="0">
                <a:highlight>
                  <a:srgbClr val="FFFF00"/>
                </a:highlight>
              </a:rPr>
              <a:t>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highlight>
                <a:srgbClr val="FFFF00"/>
              </a:highlight>
            </a:endParaRPr>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a16="http://schemas.microsoft.com/office/drawing/2014/main"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a16="http://schemas.microsoft.com/office/drawing/2014/main"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extLst>
      <p:ext uri="{BB962C8B-B14F-4D97-AF65-F5344CB8AC3E}">
        <p14:creationId xmlns:p14="http://schemas.microsoft.com/office/powerpoint/2010/main" val="239290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a:t>
            </a:r>
            <a:r>
              <a:rPr lang="en-US" sz="3500" dirty="0">
                <a:highlight>
                  <a:srgbClr val="FFFF00"/>
                </a:highlight>
              </a:rPr>
              <a:t>was </a:t>
            </a:r>
            <a:r>
              <a:rPr lang="en-US" sz="3500" u="sng" dirty="0">
                <a:solidFill>
                  <a:srgbClr val="FF0000"/>
                </a:solidFill>
                <a:highlight>
                  <a:srgbClr val="FFFF00"/>
                </a:highlight>
              </a:rPr>
              <a:t>binary</a:t>
            </a:r>
            <a:r>
              <a:rPr lang="en-US" sz="3500" dirty="0">
                <a:highlight>
                  <a:srgbClr val="FFFF00"/>
                </a:highlight>
              </a:rPr>
              <a:t> rather than decimal, and was designed to be a </a:t>
            </a:r>
            <a:r>
              <a:rPr lang="en-US" sz="3500" u="sng" dirty="0">
                <a:solidFill>
                  <a:srgbClr val="FF0000"/>
                </a:solidFill>
                <a:highlight>
                  <a:srgbClr val="FFFF00"/>
                </a:highlight>
              </a:rPr>
              <a:t>stored-program computer</a:t>
            </a:r>
            <a:r>
              <a:rPr lang="en-US" sz="3500" dirty="0">
                <a:highlight>
                  <a:srgbClr val="FFFF00"/>
                </a:highlight>
              </a:rPr>
              <a:t>. </a:t>
            </a:r>
            <a:endParaRPr sz="3500" dirty="0">
              <a:highlight>
                <a:srgbClr val="FFFF00"/>
              </a:highlight>
            </a:endParaRPr>
          </a:p>
          <a:p>
            <a:pPr marL="228600" lvl="0" indent="-228600" algn="just" rtl="0">
              <a:lnSpc>
                <a:spcPct val="90000"/>
              </a:lnSpc>
              <a:spcBef>
                <a:spcPts val="1000"/>
              </a:spcBef>
              <a:spcAft>
                <a:spcPts val="0"/>
              </a:spcAft>
              <a:buClr>
                <a:schemeClr val="dk1"/>
              </a:buClr>
              <a:buSzPts val="2800"/>
              <a:buChar char="•"/>
            </a:pPr>
            <a:r>
              <a:rPr lang="en-US" dirty="0"/>
              <a:t>Functionally, </a:t>
            </a:r>
            <a:r>
              <a:rPr lang="en-US" dirty="0">
                <a:highlight>
                  <a:srgbClr val="FFFF00"/>
                </a:highlight>
              </a:rPr>
              <a:t>EDVAC was a binary serial computer with automatic addition, subtraction, multiplication, programmed division and automatic checking with an ultrasonic serial memory capacity of 1,000 words.</a:t>
            </a:r>
            <a:r>
              <a:rPr lang="en-US" dirty="0"/>
              <a:t> </a:t>
            </a:r>
          </a:p>
          <a:p>
            <a:pPr marL="228600" lvl="0" indent="-228600" algn="just" rtl="0">
              <a:lnSpc>
                <a:spcPct val="90000"/>
              </a:lnSpc>
              <a:spcBef>
                <a:spcPts val="1000"/>
              </a:spcBef>
              <a:spcAft>
                <a:spcPts val="0"/>
              </a:spcAft>
              <a:buClr>
                <a:schemeClr val="dk1"/>
              </a:buClr>
              <a:buSzPts val="2800"/>
              <a:buChar char="•"/>
            </a:pPr>
            <a:r>
              <a:rPr lang="en-US" dirty="0"/>
              <a:t>EDVAC's average addition time was </a:t>
            </a:r>
            <a:r>
              <a:rPr lang="en-US" dirty="0">
                <a:highlight>
                  <a:srgbClr val="FFFF00"/>
                </a:highlight>
              </a:rPr>
              <a:t>864 microseconds</a:t>
            </a:r>
            <a:r>
              <a:rPr lang="en-US" dirty="0"/>
              <a:t> and its average multiplication time was </a:t>
            </a:r>
            <a:r>
              <a:rPr lang="en-US" dirty="0">
                <a:highlight>
                  <a:srgbClr val="FFFF00"/>
                </a:highlight>
              </a:rPr>
              <a:t>2,900 microseconds</a:t>
            </a:r>
            <a:r>
              <a:rPr lang="en-US" dirty="0"/>
              <a:t>.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a16="http://schemas.microsoft.com/office/drawing/2014/main"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extLst>
      <p:ext uri="{BB962C8B-B14F-4D97-AF65-F5344CB8AC3E}">
        <p14:creationId xmlns:p14="http://schemas.microsoft.com/office/powerpoint/2010/main" val="2220398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2190294"/>
            <a:ext cx="10443693" cy="4590432"/>
          </a:xfrm>
          <a:prstGeom prst="rect">
            <a:avLst/>
          </a:prstGeom>
        </p:spPr>
      </p:pic>
      <p:sp>
        <p:nvSpPr>
          <p:cNvPr id="5" name="Google Shape;248;p41"/>
          <p:cNvSpPr txBox="1">
            <a:spLocks/>
          </p:cNvSpPr>
          <p:nvPr/>
        </p:nvSpPr>
        <p:spPr>
          <a:xfrm>
            <a:off x="287631" y="206063"/>
            <a:ext cx="11603865" cy="2137892"/>
          </a:xfrm>
          <a:prstGeom prst="rect">
            <a:avLst/>
          </a:prstGeom>
          <a:noFill/>
          <a:ln>
            <a:noFill/>
          </a:ln>
        </p:spPr>
        <p:txBody>
          <a:bodyPr spcFirstLastPara="1" vert="horz" wrap="square" lIns="91425" tIns="45700" rIns="91425" bIns="457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2800"/>
            </a:pPr>
            <a:r>
              <a:rPr lang="en-US" b="1" dirty="0"/>
              <a:t>Stored program computer: </a:t>
            </a:r>
            <a:r>
              <a:rPr lang="en-US" dirty="0">
                <a:highlight>
                  <a:srgbClr val="FFFF00"/>
                </a:highlight>
              </a:rPr>
              <a:t>This was the storing of the program in the same memory as the data</a:t>
            </a:r>
            <a:r>
              <a:rPr lang="en-US" dirty="0"/>
              <a:t>. It has been followed by the great majority of all computers ever made since. </a:t>
            </a:r>
          </a:p>
          <a:p>
            <a:pPr>
              <a:lnSpc>
                <a:spcPct val="100000"/>
              </a:lnSpc>
              <a:spcBef>
                <a:spcPts val="0"/>
              </a:spcBef>
              <a:buClr>
                <a:schemeClr val="dk1"/>
              </a:buClr>
              <a:buSzPts val="2800"/>
            </a:pPr>
            <a:r>
              <a:rPr lang="en-US" dirty="0">
                <a:highlight>
                  <a:srgbClr val="FFFF00"/>
                </a:highlight>
              </a:rPr>
              <a:t>Primary memory is fast, but </a:t>
            </a:r>
            <a:r>
              <a:rPr lang="en-US" b="1" i="1" dirty="0">
                <a:highlight>
                  <a:srgbClr val="FFFF00"/>
                </a:highlight>
              </a:rPr>
              <a:t>volatile </a:t>
            </a:r>
            <a:r>
              <a:rPr lang="en-US" dirty="0"/>
              <a:t>– </a:t>
            </a:r>
            <a:r>
              <a:rPr lang="en-US" dirty="0">
                <a:highlight>
                  <a:srgbClr val="FFFF00"/>
                </a:highlight>
              </a:rPr>
              <a:t>it loses all information stored in it when the power goes off</a:t>
            </a:r>
            <a:r>
              <a:rPr lang="en-US" dirty="0"/>
              <a:t>. Primary memory is </a:t>
            </a:r>
            <a:r>
              <a:rPr lang="en-US" dirty="0">
                <a:highlight>
                  <a:srgbClr val="FFFF00"/>
                </a:highlight>
              </a:rPr>
              <a:t>primarily RAM (Random Access Memory). </a:t>
            </a:r>
          </a:p>
          <a:p>
            <a:pPr>
              <a:lnSpc>
                <a:spcPct val="100000"/>
              </a:lnSpc>
              <a:spcBef>
                <a:spcPts val="0"/>
              </a:spcBef>
              <a:buClr>
                <a:schemeClr val="dk1"/>
              </a:buClr>
              <a:buSzPts val="2800"/>
            </a:pPr>
            <a:endParaRPr lang="en-US" dirty="0"/>
          </a:p>
        </p:txBody>
      </p:sp>
    </p:spTree>
    <p:extLst>
      <p:ext uri="{BB962C8B-B14F-4D97-AF65-F5344CB8AC3E}">
        <p14:creationId xmlns:p14="http://schemas.microsoft.com/office/powerpoint/2010/main" val="2055158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Textbooks</a:t>
            </a:r>
            <a:br>
              <a:rPr lang="en-US"/>
            </a:br>
            <a:endParaRPr/>
          </a:p>
        </p:txBody>
      </p:sp>
      <p:sp>
        <p:nvSpPr>
          <p:cNvPr id="206" name="Google Shape;206;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Computer Organization and Design MIPS Edition, Fifth Edition: The Hardware/Software Interface, by David A. Patterson and  John L. Hennessy, Publisher: Morgan Kaufmann; 5 edition </a:t>
            </a:r>
          </a:p>
          <a:p>
            <a:pPr marL="0" lvl="0" indent="0" algn="l" rtl="0">
              <a:lnSpc>
                <a:spcPct val="90000"/>
              </a:lnSpc>
              <a:spcBef>
                <a:spcPts val="1000"/>
              </a:spcBef>
              <a:spcAft>
                <a:spcPts val="0"/>
              </a:spcAft>
              <a:buClr>
                <a:schemeClr val="dk1"/>
              </a:buClr>
              <a:buSzPts val="2800"/>
              <a:buNone/>
            </a:pPr>
            <a:endParaRPr lang="en-US" dirty="0"/>
          </a:p>
          <a:p>
            <a:pPr>
              <a:buClr>
                <a:schemeClr val="dk1"/>
              </a:buClr>
              <a:buSzPts val="2800"/>
            </a:pPr>
            <a:r>
              <a:rPr lang="en-US" dirty="0"/>
              <a:t>Computer Organization and Architecture (10th Edition) by William Stallings, Pearson Publisher: 10 edition, January 22, 2015.</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5547" y="67734"/>
            <a:ext cx="10521070" cy="6254969"/>
          </a:xfrm>
          <a:prstGeom prst="rect">
            <a:avLst/>
          </a:prstGeom>
        </p:spPr>
      </p:pic>
      <p:pic>
        <p:nvPicPr>
          <p:cNvPr id="2" name="Picture 1"/>
          <p:cNvPicPr>
            <a:picLocks noChangeAspect="1"/>
          </p:cNvPicPr>
          <p:nvPr/>
        </p:nvPicPr>
        <p:blipFill>
          <a:blip r:embed="rId3"/>
          <a:stretch>
            <a:fillRect/>
          </a:stretch>
        </p:blipFill>
        <p:spPr>
          <a:xfrm>
            <a:off x="6191586" y="1687648"/>
            <a:ext cx="2991052" cy="5170352"/>
          </a:xfrm>
          <a:prstGeom prst="rect">
            <a:avLst/>
          </a:prstGeom>
        </p:spPr>
      </p:pic>
    </p:spTree>
    <p:extLst>
      <p:ext uri="{BB962C8B-B14F-4D97-AF65-F5344CB8AC3E}">
        <p14:creationId xmlns:p14="http://schemas.microsoft.com/office/powerpoint/2010/main" val="4177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9244" y="191603"/>
            <a:ext cx="9913404" cy="6337684"/>
          </a:xfrm>
          <a:prstGeom prst="rect">
            <a:avLst/>
          </a:prstGeom>
        </p:spPr>
      </p:pic>
    </p:spTree>
    <p:extLst>
      <p:ext uri="{BB962C8B-B14F-4D97-AF65-F5344CB8AC3E}">
        <p14:creationId xmlns:p14="http://schemas.microsoft.com/office/powerpoint/2010/main" val="6724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2477" y="176440"/>
            <a:ext cx="9931534" cy="6447836"/>
          </a:xfrm>
          <a:prstGeom prst="rect">
            <a:avLst/>
          </a:prstGeom>
        </p:spPr>
      </p:pic>
    </p:spTree>
    <p:extLst>
      <p:ext uri="{BB962C8B-B14F-4D97-AF65-F5344CB8AC3E}">
        <p14:creationId xmlns:p14="http://schemas.microsoft.com/office/powerpoint/2010/main" val="4004876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74338" y="200723"/>
            <a:ext cx="11900078" cy="1444764"/>
          </a:xfrm>
        </p:spPr>
        <p:txBody>
          <a:bodyPr>
            <a:noAutofit/>
          </a:bodyPr>
          <a:lstStyle/>
          <a:p>
            <a:r>
              <a:rPr lang="en-US" sz="2400" dirty="0"/>
              <a:t>Memory: </a:t>
            </a:r>
            <a:r>
              <a:rPr lang="en-US" sz="2400" dirty="0">
                <a:highlight>
                  <a:srgbClr val="FFFF00"/>
                </a:highlight>
              </a:rPr>
              <a:t>part of the computer where programs and data are stored</a:t>
            </a:r>
          </a:p>
          <a:p>
            <a:r>
              <a:rPr lang="en-US" sz="2400" dirty="0">
                <a:highlight>
                  <a:srgbClr val="FFFF00"/>
                </a:highlight>
              </a:rPr>
              <a:t>Memory consists of a number of sequential storage locations</a:t>
            </a:r>
          </a:p>
          <a:p>
            <a:r>
              <a:rPr lang="en-US" sz="2400" dirty="0"/>
              <a:t>Each memory location is capable of storing </a:t>
            </a:r>
            <a:r>
              <a:rPr lang="en-US" sz="2400" dirty="0">
                <a:highlight>
                  <a:srgbClr val="FFFF00"/>
                </a:highlight>
              </a:rPr>
              <a:t>one data element or one computer instruction</a:t>
            </a:r>
          </a:p>
        </p:txBody>
      </p:sp>
      <p:pic>
        <p:nvPicPr>
          <p:cNvPr id="4" name="Picture 3"/>
          <p:cNvPicPr>
            <a:picLocks noChangeAspect="1"/>
          </p:cNvPicPr>
          <p:nvPr/>
        </p:nvPicPr>
        <p:blipFill>
          <a:blip r:embed="rId3"/>
          <a:stretch>
            <a:fillRect/>
          </a:stretch>
        </p:blipFill>
        <p:spPr>
          <a:xfrm>
            <a:off x="1069705" y="1835940"/>
            <a:ext cx="9334384" cy="5022060"/>
          </a:xfrm>
          <a:prstGeom prst="rect">
            <a:avLst/>
          </a:prstGeom>
        </p:spPr>
      </p:pic>
    </p:spTree>
    <p:extLst>
      <p:ext uri="{BB962C8B-B14F-4D97-AF65-F5344CB8AC3E}">
        <p14:creationId xmlns:p14="http://schemas.microsoft.com/office/powerpoint/2010/main" val="113649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3"/>
          <p:cNvSpPr txBox="1">
            <a:spLocks noGrp="1"/>
          </p:cNvSpPr>
          <p:nvPr>
            <p:ph type="title"/>
          </p:nvPr>
        </p:nvSpPr>
        <p:spPr>
          <a:xfrm>
            <a:off x="503348" y="167425"/>
            <a:ext cx="4854262" cy="5151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Control Unit</a:t>
            </a:r>
            <a:endParaRPr dirty="0"/>
          </a:p>
        </p:txBody>
      </p:sp>
      <p:sp>
        <p:nvSpPr>
          <p:cNvPr id="423" name="Google Shape;423;p63"/>
          <p:cNvSpPr txBox="1">
            <a:spLocks noGrp="1"/>
          </p:cNvSpPr>
          <p:nvPr>
            <p:ph type="body" idx="1"/>
          </p:nvPr>
        </p:nvSpPr>
        <p:spPr>
          <a:xfrm>
            <a:off x="503348" y="772733"/>
            <a:ext cx="5084303" cy="600155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90000"/>
              </a:lnSpc>
              <a:spcBef>
                <a:spcPts val="0"/>
              </a:spcBef>
              <a:spcAft>
                <a:spcPts val="0"/>
              </a:spcAft>
              <a:buClr>
                <a:schemeClr val="dk1"/>
              </a:buClr>
              <a:buSzPct val="100000"/>
              <a:buNone/>
            </a:pPr>
            <a:r>
              <a:rPr lang="en-US" dirty="0">
                <a:highlight>
                  <a:srgbClr val="FFFF00"/>
                </a:highlight>
              </a:rPr>
              <a:t>The </a:t>
            </a:r>
            <a:r>
              <a:rPr lang="en-US" b="1" dirty="0">
                <a:highlight>
                  <a:srgbClr val="FFFF00"/>
                </a:highlight>
              </a:rPr>
              <a:t>control unit</a:t>
            </a:r>
            <a:r>
              <a:rPr lang="en-US" dirty="0">
                <a:highlight>
                  <a:srgbClr val="FFFF00"/>
                </a:highlight>
              </a:rPr>
              <a:t> (CU) is a component of a computer's central processing </a:t>
            </a:r>
            <a:r>
              <a:rPr lang="en-US" b="1" dirty="0">
                <a:highlight>
                  <a:srgbClr val="FFFF00"/>
                </a:highlight>
              </a:rPr>
              <a:t>unit</a:t>
            </a:r>
            <a:r>
              <a:rPr lang="en-US" dirty="0">
                <a:highlight>
                  <a:srgbClr val="FFFF00"/>
                </a:highlight>
              </a:rPr>
              <a:t> (</a:t>
            </a:r>
            <a:r>
              <a:rPr lang="en-US" b="1" dirty="0">
                <a:highlight>
                  <a:srgbClr val="FFFF00"/>
                </a:highlight>
              </a:rPr>
              <a:t>CPU</a:t>
            </a:r>
            <a:r>
              <a:rPr lang="en-US" dirty="0">
                <a:highlight>
                  <a:srgbClr val="FFFF00"/>
                </a:highlight>
              </a:rPr>
              <a:t>) that directs the operation of the </a:t>
            </a:r>
            <a:r>
              <a:rPr lang="en-US" b="1" dirty="0">
                <a:highlight>
                  <a:srgbClr val="FFFF00"/>
                </a:highlight>
              </a:rPr>
              <a:t>processor</a:t>
            </a:r>
            <a:r>
              <a:rPr lang="en-US" dirty="0"/>
              <a:t>. It tells the computer's memory, arithmetic logic </a:t>
            </a:r>
            <a:r>
              <a:rPr lang="en-US" b="1" dirty="0"/>
              <a:t>unit</a:t>
            </a:r>
            <a:r>
              <a:rPr lang="en-US" dirty="0"/>
              <a:t> and input and output devices </a:t>
            </a:r>
            <a:r>
              <a:rPr lang="en-US" dirty="0">
                <a:highlight>
                  <a:srgbClr val="FFFF00"/>
                </a:highlight>
              </a:rPr>
              <a:t>how to respond to the instructions that have been sent to the </a:t>
            </a:r>
            <a:r>
              <a:rPr lang="en-US" b="1" dirty="0">
                <a:highlight>
                  <a:srgbClr val="FFFF00"/>
                </a:highlight>
              </a:rPr>
              <a:t>processor</a:t>
            </a:r>
            <a:r>
              <a:rPr lang="en-US" dirty="0">
                <a:highlight>
                  <a:srgbClr val="FFFF00"/>
                </a:highlight>
              </a:rPr>
              <a:t>.</a:t>
            </a:r>
            <a:endParaRPr dirty="0">
              <a:highlight>
                <a:srgbClr val="FFFF00"/>
              </a:highlight>
            </a:endParaRPr>
          </a:p>
          <a:p>
            <a:pPr marL="0" lvl="0" indent="0" algn="just" rtl="0">
              <a:lnSpc>
                <a:spcPct val="90000"/>
              </a:lnSpc>
              <a:spcBef>
                <a:spcPts val="1000"/>
              </a:spcBef>
              <a:spcAft>
                <a:spcPts val="0"/>
              </a:spcAft>
              <a:buClr>
                <a:schemeClr val="dk1"/>
              </a:buClr>
              <a:buSzPct val="100000"/>
              <a:buNone/>
            </a:pPr>
            <a:r>
              <a:rPr lang="en-US" dirty="0"/>
              <a:t>The </a:t>
            </a:r>
            <a:r>
              <a:rPr lang="en-US" b="1" dirty="0"/>
              <a:t>control unit</a:t>
            </a:r>
            <a:r>
              <a:rPr lang="en-US" dirty="0"/>
              <a:t> of the central processing </a:t>
            </a:r>
            <a:r>
              <a:rPr lang="en-US" b="1" dirty="0"/>
              <a:t>unit</a:t>
            </a:r>
            <a:r>
              <a:rPr lang="en-US" dirty="0"/>
              <a:t> regulates and integrates the operations of the </a:t>
            </a:r>
            <a:r>
              <a:rPr lang="en-US" b="1" dirty="0"/>
              <a:t>computer</a:t>
            </a:r>
            <a:r>
              <a:rPr lang="en-US" dirty="0"/>
              <a:t>. It selects and retrieves instructions from the main memory in proper sequence and interprets them so as to activate the other functional elements of the system at the appropriate moment.</a:t>
            </a:r>
          </a:p>
          <a:p>
            <a:pPr marL="0" lvl="0" indent="0" algn="just">
              <a:buClr>
                <a:schemeClr val="dk1"/>
              </a:buClr>
              <a:buSzPct val="100000"/>
              <a:buNone/>
            </a:pPr>
            <a:r>
              <a:rPr lang="en-US" dirty="0"/>
              <a:t>A control Unit (</a:t>
            </a:r>
            <a:r>
              <a:rPr lang="en-US" dirty="0">
                <a:highlight>
                  <a:srgbClr val="FFFF00"/>
                </a:highlight>
              </a:rPr>
              <a:t>programs are decoded into electronic signals and electronic control and implementation of all other sections</a:t>
            </a:r>
            <a:endParaRPr dirty="0">
              <a:highlight>
                <a:srgbClr val="FFFF00"/>
              </a:highlight>
            </a:endParaRPr>
          </a:p>
          <a:p>
            <a:pPr marL="228600" lvl="0" indent="-64135" algn="l" rtl="0">
              <a:lnSpc>
                <a:spcPct val="90000"/>
              </a:lnSpc>
              <a:spcBef>
                <a:spcPts val="1000"/>
              </a:spcBef>
              <a:spcAft>
                <a:spcPts val="0"/>
              </a:spcAft>
              <a:buClr>
                <a:schemeClr val="dk1"/>
              </a:buClr>
              <a:buSzPct val="100000"/>
              <a:buNone/>
            </a:pPr>
            <a:endParaRPr dirty="0"/>
          </a:p>
        </p:txBody>
      </p:sp>
      <p:pic>
        <p:nvPicPr>
          <p:cNvPr id="424" name="Google Shape;424;p63"/>
          <p:cNvPicPr preferRelativeResize="0"/>
          <p:nvPr/>
        </p:nvPicPr>
        <p:blipFill rotWithShape="1">
          <a:blip r:embed="rId3">
            <a:alphaModFix/>
          </a:blip>
          <a:srcRect/>
          <a:stretch/>
        </p:blipFill>
        <p:spPr>
          <a:xfrm>
            <a:off x="5733470" y="360607"/>
            <a:ext cx="6458530" cy="4108361"/>
          </a:xfrm>
          <a:prstGeom prst="rect">
            <a:avLst/>
          </a:prstGeom>
          <a:noFill/>
          <a:ln>
            <a:noFill/>
          </a:ln>
        </p:spPr>
      </p:pic>
    </p:spTree>
    <p:extLst>
      <p:ext uri="{BB962C8B-B14F-4D97-AF65-F5344CB8AC3E}">
        <p14:creationId xmlns:p14="http://schemas.microsoft.com/office/powerpoint/2010/main" val="3085934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265" y="406091"/>
            <a:ext cx="11074272" cy="6239408"/>
          </a:xfrm>
          <a:prstGeom prst="rect">
            <a:avLst/>
          </a:prstGeom>
        </p:spPr>
      </p:pic>
    </p:spTree>
    <p:extLst>
      <p:ext uri="{BB962C8B-B14F-4D97-AF65-F5344CB8AC3E}">
        <p14:creationId xmlns:p14="http://schemas.microsoft.com/office/powerpoint/2010/main" val="104160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07" y="328056"/>
            <a:ext cx="11590766" cy="5763651"/>
          </a:xfrm>
          <a:prstGeom prst="rect">
            <a:avLst/>
          </a:prstGeom>
        </p:spPr>
      </p:pic>
      <p:pic>
        <p:nvPicPr>
          <p:cNvPr id="5" name="Google Shape;283;p46" descr="Fig"/>
          <p:cNvPicPr preferRelativeResize="0"/>
          <p:nvPr/>
        </p:nvPicPr>
        <p:blipFill rotWithShape="1">
          <a:blip r:embed="rId3">
            <a:alphaModFix/>
          </a:blip>
          <a:srcRect/>
          <a:stretch/>
        </p:blipFill>
        <p:spPr>
          <a:xfrm>
            <a:off x="5550794" y="3898161"/>
            <a:ext cx="5751613" cy="2387079"/>
          </a:xfrm>
          <a:prstGeom prst="rect">
            <a:avLst/>
          </a:prstGeom>
          <a:noFill/>
          <a:ln>
            <a:noFill/>
          </a:ln>
        </p:spPr>
      </p:pic>
    </p:spTree>
    <p:extLst>
      <p:ext uri="{BB962C8B-B14F-4D97-AF65-F5344CB8AC3E}">
        <p14:creationId xmlns:p14="http://schemas.microsoft.com/office/powerpoint/2010/main" val="37777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0461" y="167427"/>
            <a:ext cx="8853692" cy="3850781"/>
          </a:xfrm>
          <a:prstGeom prst="rect">
            <a:avLst/>
          </a:prstGeom>
        </p:spPr>
      </p:pic>
      <p:pic>
        <p:nvPicPr>
          <p:cNvPr id="6" name="Picture 5"/>
          <p:cNvPicPr>
            <a:picLocks noChangeAspect="1"/>
          </p:cNvPicPr>
          <p:nvPr/>
        </p:nvPicPr>
        <p:blipFill>
          <a:blip r:embed="rId3"/>
          <a:stretch>
            <a:fillRect/>
          </a:stretch>
        </p:blipFill>
        <p:spPr>
          <a:xfrm>
            <a:off x="5965090" y="3368175"/>
            <a:ext cx="5989017" cy="3222195"/>
          </a:xfrm>
          <a:prstGeom prst="rect">
            <a:avLst/>
          </a:prstGeom>
        </p:spPr>
      </p:pic>
    </p:spTree>
    <p:extLst>
      <p:ext uri="{BB962C8B-B14F-4D97-AF65-F5344CB8AC3E}">
        <p14:creationId xmlns:p14="http://schemas.microsoft.com/office/powerpoint/2010/main" val="177932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9466" y="128789"/>
            <a:ext cx="9650145" cy="4010593"/>
          </a:xfrm>
          <a:prstGeom prst="rect">
            <a:avLst/>
          </a:prstGeom>
        </p:spPr>
      </p:pic>
      <p:pic>
        <p:nvPicPr>
          <p:cNvPr id="5" name="Picture 4"/>
          <p:cNvPicPr>
            <a:picLocks noChangeAspect="1"/>
          </p:cNvPicPr>
          <p:nvPr/>
        </p:nvPicPr>
        <p:blipFill>
          <a:blip r:embed="rId3"/>
          <a:stretch>
            <a:fillRect/>
          </a:stretch>
        </p:blipFill>
        <p:spPr>
          <a:xfrm>
            <a:off x="5486399" y="3206689"/>
            <a:ext cx="6434255" cy="3461740"/>
          </a:xfrm>
          <a:prstGeom prst="rect">
            <a:avLst/>
          </a:prstGeom>
        </p:spPr>
      </p:pic>
    </p:spTree>
    <p:extLst>
      <p:ext uri="{BB962C8B-B14F-4D97-AF65-F5344CB8AC3E}">
        <p14:creationId xmlns:p14="http://schemas.microsoft.com/office/powerpoint/2010/main" val="26593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973" y="1"/>
            <a:ext cx="7306955" cy="3876539"/>
          </a:xfrm>
          <a:prstGeom prst="rect">
            <a:avLst/>
          </a:prstGeom>
        </p:spPr>
      </p:pic>
      <p:pic>
        <p:nvPicPr>
          <p:cNvPr id="6" name="Picture 5"/>
          <p:cNvPicPr>
            <a:picLocks noChangeAspect="1"/>
          </p:cNvPicPr>
          <p:nvPr/>
        </p:nvPicPr>
        <p:blipFill>
          <a:blip r:embed="rId3"/>
          <a:stretch>
            <a:fillRect/>
          </a:stretch>
        </p:blipFill>
        <p:spPr>
          <a:xfrm>
            <a:off x="5853578" y="3386304"/>
            <a:ext cx="6245495" cy="3360184"/>
          </a:xfrm>
          <a:prstGeom prst="rect">
            <a:avLst/>
          </a:prstGeom>
        </p:spPr>
      </p:pic>
    </p:spTree>
    <p:extLst>
      <p:ext uri="{BB962C8B-B14F-4D97-AF65-F5344CB8AC3E}">
        <p14:creationId xmlns:p14="http://schemas.microsoft.com/office/powerpoint/2010/main" val="177750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612913" y="503582"/>
            <a:ext cx="10515600" cy="8216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dirty="0"/>
              <a:t>Tests and Evaluation</a:t>
            </a:r>
            <a:br>
              <a:rPr lang="en-US" dirty="0"/>
            </a:br>
            <a:endParaRPr dirty="0"/>
          </a:p>
        </p:txBody>
      </p:sp>
      <p:sp>
        <p:nvSpPr>
          <p:cNvPr id="212" name="Google Shape;212;p35"/>
          <p:cNvSpPr txBox="1">
            <a:spLocks noGrp="1"/>
          </p:cNvSpPr>
          <p:nvPr>
            <p:ph type="body" idx="1"/>
          </p:nvPr>
        </p:nvSpPr>
        <p:spPr>
          <a:xfrm>
            <a:off x="460350" y="1018738"/>
            <a:ext cx="11168270" cy="536918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50000"/>
              </a:lnSpc>
              <a:spcBef>
                <a:spcPts val="1000"/>
              </a:spcBef>
              <a:spcAft>
                <a:spcPts val="0"/>
              </a:spcAft>
              <a:buClr>
                <a:schemeClr val="dk1"/>
              </a:buClr>
              <a:buSzPts val="2800"/>
              <a:buChar char="•"/>
            </a:pPr>
            <a:r>
              <a:rPr lang="en-US" dirty="0"/>
              <a:t>Attendance and Attention: 5%</a:t>
            </a:r>
          </a:p>
          <a:p>
            <a:pPr marL="228600" lvl="0" indent="-228600" algn="l" rtl="0">
              <a:lnSpc>
                <a:spcPct val="150000"/>
              </a:lnSpc>
              <a:spcBef>
                <a:spcPts val="1000"/>
              </a:spcBef>
              <a:spcAft>
                <a:spcPts val="0"/>
              </a:spcAft>
              <a:buClr>
                <a:schemeClr val="dk1"/>
              </a:buClr>
              <a:buSzPts val="2800"/>
              <a:buChar char="•"/>
            </a:pPr>
            <a:r>
              <a:rPr lang="en-US" dirty="0"/>
              <a:t>Quiz: 15% (best 3 quizzes will be counted)</a:t>
            </a:r>
          </a:p>
          <a:p>
            <a:pPr marL="228600" lvl="0" indent="-228600" algn="l" rtl="0">
              <a:lnSpc>
                <a:spcPct val="150000"/>
              </a:lnSpc>
              <a:spcBef>
                <a:spcPts val="1000"/>
              </a:spcBef>
              <a:spcAft>
                <a:spcPts val="0"/>
              </a:spcAft>
              <a:buClr>
                <a:schemeClr val="dk1"/>
              </a:buClr>
              <a:buSzPts val="2800"/>
              <a:buChar char="•"/>
            </a:pPr>
            <a:r>
              <a:rPr lang="en-US" dirty="0"/>
              <a:t>Assignment: 10% (average of all) </a:t>
            </a:r>
          </a:p>
          <a:p>
            <a:pPr>
              <a:lnSpc>
                <a:spcPct val="150000"/>
              </a:lnSpc>
              <a:buClr>
                <a:schemeClr val="dk1"/>
              </a:buClr>
              <a:buSzPts val="2800"/>
            </a:pPr>
            <a:r>
              <a:rPr lang="en-US" dirty="0"/>
              <a:t>Mid Term-1: 15%</a:t>
            </a:r>
          </a:p>
          <a:p>
            <a:pPr>
              <a:lnSpc>
                <a:spcPct val="150000"/>
              </a:lnSpc>
              <a:buClr>
                <a:schemeClr val="dk1"/>
              </a:buClr>
              <a:buSzPts val="2800"/>
            </a:pPr>
            <a:r>
              <a:rPr lang="en-US" dirty="0"/>
              <a:t>Mid Term-2: 15%</a:t>
            </a:r>
          </a:p>
          <a:p>
            <a:pPr marL="228600" lvl="0" indent="-228600" algn="l" rtl="0">
              <a:lnSpc>
                <a:spcPct val="150000"/>
              </a:lnSpc>
              <a:spcBef>
                <a:spcPts val="1000"/>
              </a:spcBef>
              <a:spcAft>
                <a:spcPts val="0"/>
              </a:spcAft>
              <a:buClr>
                <a:schemeClr val="dk1"/>
              </a:buClr>
              <a:buSzPts val="2800"/>
              <a:buChar char="•"/>
            </a:pPr>
            <a:r>
              <a:rPr lang="en-US" dirty="0"/>
              <a:t>Lab: 10%</a:t>
            </a:r>
            <a:endParaRPr dirty="0"/>
          </a:p>
          <a:p>
            <a:pPr>
              <a:lnSpc>
                <a:spcPct val="150000"/>
              </a:lnSpc>
              <a:buClr>
                <a:schemeClr val="dk1"/>
              </a:buClr>
              <a:buSzPts val="2800"/>
            </a:pPr>
            <a:r>
              <a:rPr lang="en-US" dirty="0"/>
              <a:t>Term Final: 30% </a:t>
            </a:r>
          </a:p>
          <a:p>
            <a:pPr>
              <a:lnSpc>
                <a:spcPct val="150000"/>
              </a:lnSpc>
              <a:buClr>
                <a:schemeClr val="dk1"/>
              </a:buClr>
              <a:buSzPts val="2800"/>
            </a:pPr>
            <a:r>
              <a:rPr lang="en-US" b="1" dirty="0"/>
              <a:t>Grading:</a:t>
            </a:r>
            <a:r>
              <a:rPr lang="en-US" dirty="0"/>
              <a:t> NSU standard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a:solidFill>
                  <a:srgbClr val="FF0000"/>
                </a:solidFill>
              </a:rPr>
              <a:t>Read</a:t>
            </a:r>
            <a:r>
              <a:rPr lang="en-US" sz="2400" dirty="0"/>
              <a:t> operation: Content of a RAM is copied in a Register</a:t>
            </a:r>
          </a:p>
        </p:txBody>
      </p:sp>
      <p:pic>
        <p:nvPicPr>
          <p:cNvPr id="6" name="Picture 5"/>
          <p:cNvPicPr>
            <a:picLocks noChangeAspect="1"/>
          </p:cNvPicPr>
          <p:nvPr/>
        </p:nvPicPr>
        <p:blipFill>
          <a:blip r:embed="rId2"/>
          <a:stretch>
            <a:fillRect/>
          </a:stretch>
        </p:blipFill>
        <p:spPr>
          <a:xfrm>
            <a:off x="138447" y="836391"/>
            <a:ext cx="6026101" cy="3240928"/>
          </a:xfrm>
          <a:prstGeom prst="rect">
            <a:avLst/>
          </a:prstGeom>
        </p:spPr>
      </p:pic>
      <p:pic>
        <p:nvPicPr>
          <p:cNvPr id="8" name="Picture 7"/>
          <p:cNvPicPr>
            <a:picLocks noChangeAspect="1"/>
          </p:cNvPicPr>
          <p:nvPr/>
        </p:nvPicPr>
        <p:blipFill>
          <a:blip r:embed="rId3"/>
          <a:stretch>
            <a:fillRect/>
          </a:stretch>
        </p:blipFill>
        <p:spPr>
          <a:xfrm>
            <a:off x="6164548" y="751421"/>
            <a:ext cx="5895964" cy="3215170"/>
          </a:xfrm>
          <a:prstGeom prst="rect">
            <a:avLst/>
          </a:prstGeom>
        </p:spPr>
      </p:pic>
      <p:pic>
        <p:nvPicPr>
          <p:cNvPr id="9" name="Picture 8"/>
          <p:cNvPicPr>
            <a:picLocks noChangeAspect="1"/>
          </p:cNvPicPr>
          <p:nvPr/>
        </p:nvPicPr>
        <p:blipFill>
          <a:blip r:embed="rId4"/>
          <a:stretch>
            <a:fillRect/>
          </a:stretch>
        </p:blipFill>
        <p:spPr>
          <a:xfrm>
            <a:off x="6164548" y="4147801"/>
            <a:ext cx="5895964" cy="2734353"/>
          </a:xfrm>
          <a:prstGeom prst="rect">
            <a:avLst/>
          </a:prstGeom>
        </p:spPr>
      </p:pic>
      <p:pic>
        <p:nvPicPr>
          <p:cNvPr id="10" name="Picture 9"/>
          <p:cNvPicPr>
            <a:picLocks noChangeAspect="1"/>
          </p:cNvPicPr>
          <p:nvPr/>
        </p:nvPicPr>
        <p:blipFill>
          <a:blip r:embed="rId5"/>
          <a:stretch>
            <a:fillRect/>
          </a:stretch>
        </p:blipFill>
        <p:spPr>
          <a:xfrm>
            <a:off x="138447" y="4097376"/>
            <a:ext cx="5905500" cy="2771775"/>
          </a:xfrm>
          <a:prstGeom prst="rect">
            <a:avLst/>
          </a:prstGeom>
        </p:spPr>
      </p:pic>
    </p:spTree>
    <p:extLst>
      <p:ext uri="{BB962C8B-B14F-4D97-AF65-F5344CB8AC3E}">
        <p14:creationId xmlns:p14="http://schemas.microsoft.com/office/powerpoint/2010/main" val="3179214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a:solidFill>
                  <a:srgbClr val="FF0000"/>
                </a:solidFill>
              </a:rPr>
              <a:t>Write </a:t>
            </a:r>
            <a:r>
              <a:rPr lang="en-US" sz="2400" dirty="0"/>
              <a:t>operation: Content of a Register is copied to a location of RAM</a:t>
            </a:r>
          </a:p>
        </p:txBody>
      </p:sp>
      <p:pic>
        <p:nvPicPr>
          <p:cNvPr id="3" name="Picture 2"/>
          <p:cNvPicPr>
            <a:picLocks noChangeAspect="1"/>
          </p:cNvPicPr>
          <p:nvPr/>
        </p:nvPicPr>
        <p:blipFill>
          <a:blip r:embed="rId2"/>
          <a:stretch>
            <a:fillRect/>
          </a:stretch>
        </p:blipFill>
        <p:spPr>
          <a:xfrm>
            <a:off x="138448" y="596680"/>
            <a:ext cx="6019800" cy="3267075"/>
          </a:xfrm>
          <a:prstGeom prst="rect">
            <a:avLst/>
          </a:prstGeom>
        </p:spPr>
      </p:pic>
      <p:pic>
        <p:nvPicPr>
          <p:cNvPr id="4" name="Picture 3"/>
          <p:cNvPicPr>
            <a:picLocks noChangeAspect="1"/>
          </p:cNvPicPr>
          <p:nvPr/>
        </p:nvPicPr>
        <p:blipFill>
          <a:blip r:embed="rId3"/>
          <a:stretch>
            <a:fillRect/>
          </a:stretch>
        </p:blipFill>
        <p:spPr>
          <a:xfrm>
            <a:off x="5772150" y="3532367"/>
            <a:ext cx="6419850" cy="3476625"/>
          </a:xfrm>
          <a:prstGeom prst="rect">
            <a:avLst/>
          </a:prstGeom>
        </p:spPr>
      </p:pic>
    </p:spTree>
    <p:extLst>
      <p:ext uri="{BB962C8B-B14F-4D97-AF65-F5344CB8AC3E}">
        <p14:creationId xmlns:p14="http://schemas.microsoft.com/office/powerpoint/2010/main" val="483582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988527"/>
          </a:xfrm>
        </p:spPr>
        <p:txBody>
          <a:bodyPr>
            <a:noAutofit/>
          </a:bodyPr>
          <a:lstStyle/>
          <a:p>
            <a:pPr marL="0" indent="0">
              <a:buNone/>
            </a:pPr>
            <a:endParaRPr lang="en-US" sz="2000" dirty="0"/>
          </a:p>
          <a:p>
            <a:pPr marL="0" indent="0">
              <a:buNone/>
            </a:pPr>
            <a:r>
              <a:rPr lang="en-US" sz="2000" dirty="0"/>
              <a:t>The CPU executes an instructions in the following series of steps</a:t>
            </a:r>
          </a:p>
          <a:p>
            <a:r>
              <a:rPr lang="en-GB" sz="2000" dirty="0">
                <a:highlight>
                  <a:srgbClr val="FFFF00"/>
                </a:highlight>
              </a:rPr>
              <a:t>The </a:t>
            </a:r>
            <a:r>
              <a:rPr lang="en-GB" sz="2000" b="1" dirty="0">
                <a:highlight>
                  <a:srgbClr val="FFFF00"/>
                </a:highlight>
              </a:rPr>
              <a:t>Program Counter  (PC)</a:t>
            </a:r>
            <a:r>
              <a:rPr lang="en-GB" sz="2000" dirty="0">
                <a:highlight>
                  <a:srgbClr val="FFFF00"/>
                </a:highlight>
              </a:rPr>
              <a:t> is a special register that</a:t>
            </a:r>
            <a:r>
              <a:rPr lang="en-GB" sz="2000" b="1" dirty="0">
                <a:highlight>
                  <a:srgbClr val="FFFF00"/>
                </a:highlight>
              </a:rPr>
              <a:t> </a:t>
            </a:r>
            <a:r>
              <a:rPr lang="en-GB" sz="2000" dirty="0">
                <a:highlight>
                  <a:srgbClr val="FFFF00"/>
                </a:highlight>
              </a:rPr>
              <a:t>holds the </a:t>
            </a:r>
            <a:r>
              <a:rPr lang="en-GB" sz="2000" b="1" dirty="0">
                <a:highlight>
                  <a:srgbClr val="FFFF00"/>
                </a:highlight>
              </a:rPr>
              <a:t>address</a:t>
            </a:r>
            <a:r>
              <a:rPr lang="en-GB" sz="2000" dirty="0">
                <a:highlight>
                  <a:srgbClr val="FFFF00"/>
                </a:highlight>
              </a:rPr>
              <a:t> of the 1</a:t>
            </a:r>
            <a:r>
              <a:rPr lang="en-GB" sz="2000" baseline="30000" dirty="0">
                <a:highlight>
                  <a:srgbClr val="FFFF00"/>
                </a:highlight>
              </a:rPr>
              <a:t>st</a:t>
            </a:r>
            <a:r>
              <a:rPr lang="en-GB" sz="2000" dirty="0">
                <a:highlight>
                  <a:srgbClr val="FFFF00"/>
                </a:highlight>
              </a:rPr>
              <a:t> instruction to be fetched from Memory</a:t>
            </a:r>
          </a:p>
          <a:p>
            <a:r>
              <a:rPr lang="en-US" sz="2000" dirty="0">
                <a:highlight>
                  <a:srgbClr val="FFFF00"/>
                </a:highlight>
              </a:rPr>
              <a:t>Read/Fetch 1</a:t>
            </a:r>
            <a:r>
              <a:rPr lang="en-US" sz="2000" baseline="30000" dirty="0">
                <a:highlight>
                  <a:srgbClr val="FFFF00"/>
                </a:highlight>
              </a:rPr>
              <a:t>st</a:t>
            </a:r>
            <a:r>
              <a:rPr lang="en-US" sz="2000" dirty="0">
                <a:highlight>
                  <a:srgbClr val="FFFF00"/>
                </a:highlight>
              </a:rPr>
              <a:t> instruction from memory</a:t>
            </a:r>
          </a:p>
          <a:p>
            <a:r>
              <a:rPr lang="en-US" sz="2000" dirty="0"/>
              <a:t>Move instruction into instruction register</a:t>
            </a:r>
          </a:p>
        </p:txBody>
      </p:sp>
      <p:sp>
        <p:nvSpPr>
          <p:cNvPr id="4" name="Title 1"/>
          <p:cNvSpPr>
            <a:spLocks noGrp="1"/>
          </p:cNvSpPr>
          <p:nvPr>
            <p:ph type="title"/>
          </p:nvPr>
        </p:nvSpPr>
        <p:spPr>
          <a:xfrm>
            <a:off x="261111" y="89377"/>
            <a:ext cx="10515600" cy="501637"/>
          </a:xfrm>
        </p:spPr>
        <p:txBody>
          <a:bodyPr>
            <a:normAutofit/>
          </a:bodyPr>
          <a:lstStyle/>
          <a:p>
            <a:r>
              <a:rPr lang="en-US" sz="2400" b="1" dirty="0">
                <a:solidFill>
                  <a:srgbClr val="FF0000"/>
                </a:solidFill>
              </a:rPr>
              <a:t>How does CPU run a program? </a:t>
            </a:r>
            <a:r>
              <a:rPr lang="en-US" sz="2400" b="1" dirty="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597453" y="1048214"/>
            <a:ext cx="5423559" cy="3250659"/>
          </a:xfrm>
          <a:prstGeom prst="rect">
            <a:avLst/>
          </a:prstGeom>
        </p:spPr>
      </p:pic>
      <p:pic>
        <p:nvPicPr>
          <p:cNvPr id="6" name="Picture 5"/>
          <p:cNvPicPr>
            <a:picLocks noChangeAspect="1"/>
          </p:cNvPicPr>
          <p:nvPr/>
        </p:nvPicPr>
        <p:blipFill>
          <a:blip r:embed="rId4"/>
          <a:stretch>
            <a:fillRect/>
          </a:stretch>
        </p:blipFill>
        <p:spPr>
          <a:xfrm>
            <a:off x="661745" y="3579541"/>
            <a:ext cx="5289745" cy="3196066"/>
          </a:xfrm>
          <a:prstGeom prst="rect">
            <a:avLst/>
          </a:prstGeom>
        </p:spPr>
      </p:pic>
    </p:spTree>
    <p:extLst>
      <p:ext uri="{BB962C8B-B14F-4D97-AF65-F5344CB8AC3E}">
        <p14:creationId xmlns:p14="http://schemas.microsoft.com/office/powerpoint/2010/main" val="375443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709747"/>
          </a:xfrm>
        </p:spPr>
        <p:txBody>
          <a:bodyPr>
            <a:noAutofit/>
          </a:bodyPr>
          <a:lstStyle/>
          <a:p>
            <a:pPr marL="0" indent="0">
              <a:buNone/>
            </a:pPr>
            <a:endParaRPr lang="en-US" sz="2000" dirty="0"/>
          </a:p>
          <a:p>
            <a:pPr marL="0" indent="0">
              <a:buNone/>
            </a:pPr>
            <a:r>
              <a:rPr lang="en-US" sz="2000" dirty="0"/>
              <a:t>The CPU executes an instructions in the following series of steps</a:t>
            </a:r>
          </a:p>
          <a:p>
            <a:r>
              <a:rPr lang="en-US" sz="2000" dirty="0">
                <a:highlight>
                  <a:srgbClr val="FFFF00"/>
                </a:highlight>
              </a:rPr>
              <a:t>Increment/Change program counter to point to next instruction</a:t>
            </a:r>
          </a:p>
          <a:p>
            <a:pPr marL="0" indent="0">
              <a:buNone/>
            </a:pPr>
            <a:endParaRPr lang="en-US" sz="2000" dirty="0"/>
          </a:p>
          <a:p>
            <a:r>
              <a:rPr lang="en-US" sz="2000" dirty="0"/>
              <a:t>Decode instruction at Control Unit</a:t>
            </a:r>
          </a:p>
        </p:txBody>
      </p:sp>
      <p:sp>
        <p:nvSpPr>
          <p:cNvPr id="4" name="Title 1"/>
          <p:cNvSpPr>
            <a:spLocks noGrp="1"/>
          </p:cNvSpPr>
          <p:nvPr>
            <p:ph type="title"/>
          </p:nvPr>
        </p:nvSpPr>
        <p:spPr>
          <a:xfrm>
            <a:off x="261111" y="89377"/>
            <a:ext cx="10515600" cy="501637"/>
          </a:xfrm>
        </p:spPr>
        <p:txBody>
          <a:bodyPr>
            <a:normAutofit/>
          </a:bodyPr>
          <a:lstStyle/>
          <a:p>
            <a:r>
              <a:rPr lang="en-US" sz="2400" b="1" dirty="0">
                <a:solidFill>
                  <a:srgbClr val="FF0000"/>
                </a:solidFill>
              </a:rPr>
              <a:t>How does CPU run a program? </a:t>
            </a:r>
            <a:r>
              <a:rPr lang="en-US" sz="2400" b="1" dirty="0">
                <a:solidFill>
                  <a:schemeClr val="accent1"/>
                </a:solidFill>
              </a:rPr>
              <a:t>How does CPU process a single Instruction?</a:t>
            </a:r>
            <a:endParaRPr lang="en-US" sz="2400" dirty="0">
              <a:solidFill>
                <a:schemeClr val="accent1"/>
              </a:solidFill>
            </a:endParaRPr>
          </a:p>
        </p:txBody>
      </p:sp>
      <p:pic>
        <p:nvPicPr>
          <p:cNvPr id="3" name="Picture 2"/>
          <p:cNvPicPr>
            <a:picLocks noChangeAspect="1"/>
          </p:cNvPicPr>
          <p:nvPr/>
        </p:nvPicPr>
        <p:blipFill>
          <a:blip r:embed="rId3"/>
          <a:stretch>
            <a:fillRect/>
          </a:stretch>
        </p:blipFill>
        <p:spPr>
          <a:xfrm>
            <a:off x="6563999" y="843337"/>
            <a:ext cx="5270133" cy="3189591"/>
          </a:xfrm>
          <a:prstGeom prst="rect">
            <a:avLst/>
          </a:prstGeom>
        </p:spPr>
      </p:pic>
      <p:pic>
        <p:nvPicPr>
          <p:cNvPr id="7" name="Picture 6"/>
          <p:cNvPicPr>
            <a:picLocks noChangeAspect="1"/>
          </p:cNvPicPr>
          <p:nvPr/>
        </p:nvPicPr>
        <p:blipFill>
          <a:blip r:embed="rId4"/>
          <a:stretch>
            <a:fillRect/>
          </a:stretch>
        </p:blipFill>
        <p:spPr>
          <a:xfrm>
            <a:off x="718191" y="3497670"/>
            <a:ext cx="5176854" cy="3194957"/>
          </a:xfrm>
          <a:prstGeom prst="rect">
            <a:avLst/>
          </a:prstGeom>
        </p:spPr>
      </p:pic>
    </p:spTree>
    <p:extLst>
      <p:ext uri="{BB962C8B-B14F-4D97-AF65-F5344CB8AC3E}">
        <p14:creationId xmlns:p14="http://schemas.microsoft.com/office/powerpoint/2010/main" val="188158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749219"/>
            <a:ext cx="6336342" cy="2575932"/>
          </a:xfrm>
        </p:spPr>
        <p:txBody>
          <a:bodyPr>
            <a:noAutofit/>
          </a:bodyPr>
          <a:lstStyle/>
          <a:p>
            <a:pPr marL="0" indent="0">
              <a:buNone/>
            </a:pPr>
            <a:r>
              <a:rPr lang="en-US" sz="2000" dirty="0"/>
              <a:t>The CPU executes an instructions in the following series of steps</a:t>
            </a:r>
          </a:p>
          <a:p>
            <a:r>
              <a:rPr lang="en-US" sz="2000" dirty="0">
                <a:highlight>
                  <a:srgbClr val="FFFF00"/>
                </a:highlight>
              </a:rPr>
              <a:t>If required, read data from RAM and store into internal CPU registers</a:t>
            </a:r>
          </a:p>
          <a:p>
            <a:r>
              <a:rPr lang="en-US" sz="2000" dirty="0">
                <a:highlight>
                  <a:srgbClr val="FFFF00"/>
                </a:highlight>
              </a:rPr>
              <a:t>Perform ALU operation at ALU</a:t>
            </a:r>
          </a:p>
          <a:p>
            <a:r>
              <a:rPr lang="en-US" sz="2000" dirty="0"/>
              <a:t>Store result to a register</a:t>
            </a:r>
          </a:p>
          <a:p>
            <a:r>
              <a:rPr lang="en-US" sz="2000" dirty="0">
                <a:highlight>
                  <a:srgbClr val="FFFF00"/>
                </a:highlight>
              </a:rPr>
              <a:t>Repeat steps…..for next instruction</a:t>
            </a:r>
          </a:p>
        </p:txBody>
      </p:sp>
      <p:sp>
        <p:nvSpPr>
          <p:cNvPr id="4" name="Title 1"/>
          <p:cNvSpPr>
            <a:spLocks noGrp="1"/>
          </p:cNvSpPr>
          <p:nvPr>
            <p:ph type="title"/>
          </p:nvPr>
        </p:nvSpPr>
        <p:spPr>
          <a:xfrm>
            <a:off x="261111" y="89377"/>
            <a:ext cx="10515600" cy="501637"/>
          </a:xfrm>
        </p:spPr>
        <p:txBody>
          <a:bodyPr>
            <a:normAutofit/>
          </a:bodyPr>
          <a:lstStyle/>
          <a:p>
            <a:r>
              <a:rPr lang="en-US" sz="2400" b="1" dirty="0">
                <a:solidFill>
                  <a:srgbClr val="FF0000"/>
                </a:solidFill>
              </a:rPr>
              <a:t>How does CPU run a program? </a:t>
            </a:r>
            <a:r>
              <a:rPr lang="en-US" sz="2400" b="1" dirty="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474789" y="769266"/>
            <a:ext cx="5557972" cy="3292939"/>
          </a:xfrm>
          <a:prstGeom prst="rect">
            <a:avLst/>
          </a:prstGeom>
        </p:spPr>
      </p:pic>
      <p:pic>
        <p:nvPicPr>
          <p:cNvPr id="6" name="Picture 5"/>
          <p:cNvPicPr>
            <a:picLocks noChangeAspect="1"/>
          </p:cNvPicPr>
          <p:nvPr/>
        </p:nvPicPr>
        <p:blipFill>
          <a:blip r:embed="rId4"/>
          <a:stretch>
            <a:fillRect/>
          </a:stretch>
        </p:blipFill>
        <p:spPr>
          <a:xfrm>
            <a:off x="430828" y="3483357"/>
            <a:ext cx="5524617" cy="3374643"/>
          </a:xfrm>
          <a:prstGeom prst="rect">
            <a:avLst/>
          </a:prstGeom>
        </p:spPr>
      </p:pic>
    </p:spTree>
    <p:extLst>
      <p:ext uri="{BB962C8B-B14F-4D97-AF65-F5344CB8AC3E}">
        <p14:creationId xmlns:p14="http://schemas.microsoft.com/office/powerpoint/2010/main" val="104269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959" y="373488"/>
            <a:ext cx="11879929" cy="5821250"/>
          </a:xfrm>
          <a:prstGeom prst="rect">
            <a:avLst/>
          </a:prstGeom>
        </p:spPr>
      </p:pic>
    </p:spTree>
    <p:extLst>
      <p:ext uri="{BB962C8B-B14F-4D97-AF65-F5344CB8AC3E}">
        <p14:creationId xmlns:p14="http://schemas.microsoft.com/office/powerpoint/2010/main" val="372742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2569" y="280374"/>
            <a:ext cx="11479812" cy="5244663"/>
          </a:xfrm>
          <a:prstGeom prst="rect">
            <a:avLst/>
          </a:prstGeom>
        </p:spPr>
      </p:pic>
    </p:spTree>
    <p:extLst>
      <p:ext uri="{BB962C8B-B14F-4D97-AF65-F5344CB8AC3E}">
        <p14:creationId xmlns:p14="http://schemas.microsoft.com/office/powerpoint/2010/main" val="409489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063"/>
            <a:ext cx="10515600" cy="703821"/>
          </a:xfrm>
        </p:spPr>
        <p:txBody>
          <a:bodyPr>
            <a:normAutofit/>
          </a:bodyPr>
          <a:lstStyle/>
          <a:p>
            <a:r>
              <a:rPr lang="en-US" sz="3200" dirty="0"/>
              <a:t>Computer Organization &amp; Computer Architecture</a:t>
            </a:r>
          </a:p>
        </p:txBody>
      </p:sp>
      <p:sp>
        <p:nvSpPr>
          <p:cNvPr id="3" name="Content Placeholder 2"/>
          <p:cNvSpPr>
            <a:spLocks noGrp="1"/>
          </p:cNvSpPr>
          <p:nvPr>
            <p:ph idx="1"/>
          </p:nvPr>
        </p:nvSpPr>
        <p:spPr>
          <a:xfrm>
            <a:off x="592428" y="1287887"/>
            <a:ext cx="11230378" cy="5164428"/>
          </a:xfrm>
        </p:spPr>
        <p:txBody>
          <a:bodyPr>
            <a:normAutofit fontScale="92500" lnSpcReduction="10000"/>
          </a:bodyPr>
          <a:lstStyle/>
          <a:p>
            <a:pPr marL="0" indent="0">
              <a:buNone/>
            </a:pPr>
            <a:r>
              <a:rPr lang="en-US" dirty="0">
                <a:solidFill>
                  <a:srgbClr val="FF0000"/>
                </a:solidFill>
              </a:rPr>
              <a:t>Computer Organization</a:t>
            </a:r>
            <a:endParaRPr lang="en-US" dirty="0"/>
          </a:p>
          <a:p>
            <a:pPr marL="0" indent="0">
              <a:buNone/>
            </a:pPr>
            <a:r>
              <a:rPr lang="en-US" dirty="0">
                <a:highlight>
                  <a:srgbClr val="FFFF00"/>
                </a:highlight>
              </a:rPr>
              <a:t>Design of the components and functional blocks using which computer</a:t>
            </a:r>
          </a:p>
          <a:p>
            <a:pPr marL="0" indent="0">
              <a:buNone/>
            </a:pPr>
            <a:r>
              <a:rPr lang="en-US" dirty="0">
                <a:highlight>
                  <a:srgbClr val="FFFF00"/>
                </a:highlight>
              </a:rPr>
              <a:t>systems are built.</a:t>
            </a:r>
          </a:p>
          <a:p>
            <a:pPr marL="0" indent="0">
              <a:buNone/>
            </a:pPr>
            <a:r>
              <a:rPr lang="en-US" dirty="0"/>
              <a:t>– </a:t>
            </a:r>
            <a:r>
              <a:rPr lang="en-US" i="1" dirty="0"/>
              <a:t>Analogy</a:t>
            </a:r>
            <a:r>
              <a:rPr lang="en-US" dirty="0"/>
              <a:t>: civil engineer’s task during building construction (cement,</a:t>
            </a:r>
          </a:p>
          <a:p>
            <a:pPr marL="0" indent="0">
              <a:buNone/>
            </a:pPr>
            <a:r>
              <a:rPr lang="en-US" dirty="0"/>
              <a:t>bricks, iron rods, and other building materials).</a:t>
            </a:r>
          </a:p>
          <a:p>
            <a:pPr marL="0" indent="0">
              <a:buNone/>
            </a:pPr>
            <a:endParaRPr lang="en-US" dirty="0"/>
          </a:p>
          <a:p>
            <a:pPr marL="0" indent="0">
              <a:buNone/>
            </a:pPr>
            <a:r>
              <a:rPr lang="en-US" dirty="0">
                <a:solidFill>
                  <a:srgbClr val="FF0000"/>
                </a:solidFill>
              </a:rPr>
              <a:t>Computer Architecture</a:t>
            </a:r>
          </a:p>
          <a:p>
            <a:pPr marL="0" indent="0">
              <a:buNone/>
            </a:pPr>
            <a:r>
              <a:rPr lang="en-US" dirty="0">
                <a:highlight>
                  <a:srgbClr val="FFFF00"/>
                </a:highlight>
              </a:rPr>
              <a:t>How to integrate the components to build a computer system to</a:t>
            </a:r>
          </a:p>
          <a:p>
            <a:pPr marL="0" indent="0">
              <a:buNone/>
            </a:pPr>
            <a:r>
              <a:rPr lang="en-US" dirty="0">
                <a:highlight>
                  <a:srgbClr val="FFFF00"/>
                </a:highlight>
              </a:rPr>
              <a:t>achieve a desired level of performance.</a:t>
            </a:r>
          </a:p>
          <a:p>
            <a:pPr marL="0" indent="0">
              <a:buNone/>
            </a:pPr>
            <a:r>
              <a:rPr lang="en-US" dirty="0"/>
              <a:t>– </a:t>
            </a:r>
            <a:r>
              <a:rPr lang="en-US" i="1" dirty="0"/>
              <a:t>Analogy</a:t>
            </a:r>
            <a:r>
              <a:rPr lang="en-US" dirty="0"/>
              <a:t>: architect’s task during the planning of a building (overall</a:t>
            </a:r>
          </a:p>
          <a:p>
            <a:pPr marL="0" indent="0">
              <a:buNone/>
            </a:pPr>
            <a:r>
              <a:rPr lang="en-US" dirty="0"/>
              <a:t>layout, floorplan, etc.).</a:t>
            </a:r>
          </a:p>
        </p:txBody>
      </p:sp>
    </p:spTree>
    <p:extLst>
      <p:ext uri="{BB962C8B-B14F-4D97-AF65-F5344CB8AC3E}">
        <p14:creationId xmlns:p14="http://schemas.microsoft.com/office/powerpoint/2010/main" val="337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232893" y="530293"/>
            <a:ext cx="5523963"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FF0000"/>
                </a:solidFill>
              </a:rPr>
              <a:t>Computer Architecture</a:t>
            </a:r>
            <a:endParaRPr b="1" dirty="0">
              <a:solidFill>
                <a:srgbClr val="FF0000"/>
              </a:solidFill>
            </a:endParaRPr>
          </a:p>
        </p:txBody>
      </p:sp>
      <p:sp>
        <p:nvSpPr>
          <p:cNvPr id="173" name="Google Shape;173;p30"/>
          <p:cNvSpPr txBox="1">
            <a:spLocks noGrp="1"/>
          </p:cNvSpPr>
          <p:nvPr>
            <p:ph type="body" idx="1"/>
          </p:nvPr>
        </p:nvSpPr>
        <p:spPr>
          <a:xfrm>
            <a:off x="232893" y="1232452"/>
            <a:ext cx="5639873" cy="5528956"/>
          </a:xfrm>
          <a:prstGeom prst="rect">
            <a:avLst/>
          </a:prstGeom>
          <a:noFill/>
          <a:ln>
            <a:noFill/>
          </a:ln>
        </p:spPr>
        <p:txBody>
          <a:bodyPr spcFirstLastPara="1" wrap="square" lIns="91425" tIns="45700" rIns="91425" bIns="45700" anchor="t" anchorCtr="0">
            <a:noAutofit/>
          </a:bodyPr>
          <a:lstStyle/>
          <a:p>
            <a:pPr lvl="0" algn="just">
              <a:lnSpc>
                <a:spcPct val="200000"/>
              </a:lnSpc>
              <a:spcBef>
                <a:spcPts val="0"/>
              </a:spcBef>
              <a:buClr>
                <a:schemeClr val="dk1"/>
              </a:buClr>
              <a:buSzPct val="100000"/>
            </a:pPr>
            <a:r>
              <a:rPr lang="en-US" sz="3600" dirty="0">
                <a:solidFill>
                  <a:srgbClr val="FF0000"/>
                </a:solidFill>
              </a:rPr>
              <a:t>Data types</a:t>
            </a:r>
          </a:p>
          <a:p>
            <a:pPr lvl="0" algn="just">
              <a:lnSpc>
                <a:spcPct val="200000"/>
              </a:lnSpc>
              <a:spcBef>
                <a:spcPts val="0"/>
              </a:spcBef>
              <a:buClr>
                <a:schemeClr val="dk1"/>
              </a:buClr>
              <a:buSzPct val="100000"/>
            </a:pPr>
            <a:r>
              <a:rPr lang="en-US" sz="3600" dirty="0">
                <a:solidFill>
                  <a:srgbClr val="FF0000"/>
                </a:solidFill>
              </a:rPr>
              <a:t>Program (Instruction set)</a:t>
            </a:r>
          </a:p>
          <a:p>
            <a:pPr lvl="0" algn="just">
              <a:lnSpc>
                <a:spcPct val="200000"/>
              </a:lnSpc>
              <a:spcBef>
                <a:spcPts val="0"/>
              </a:spcBef>
              <a:buClr>
                <a:schemeClr val="dk1"/>
              </a:buClr>
              <a:buSzPct val="100000"/>
            </a:pPr>
            <a:r>
              <a:rPr lang="en-US" sz="3600" dirty="0">
                <a:solidFill>
                  <a:srgbClr val="FF0000"/>
                </a:solidFill>
              </a:rPr>
              <a:t>Input/Output mechanisms</a:t>
            </a:r>
          </a:p>
          <a:p>
            <a:pPr lvl="0" algn="just">
              <a:lnSpc>
                <a:spcPct val="200000"/>
              </a:lnSpc>
              <a:spcBef>
                <a:spcPts val="0"/>
              </a:spcBef>
              <a:buClr>
                <a:schemeClr val="dk1"/>
              </a:buClr>
              <a:buSzPct val="100000"/>
            </a:pPr>
            <a:r>
              <a:rPr lang="en-US" sz="3600" dirty="0">
                <a:solidFill>
                  <a:srgbClr val="FF0000"/>
                </a:solidFill>
              </a:rPr>
              <a:t>Techniques for addressing memory.</a:t>
            </a:r>
            <a:endParaRPr sz="3600" dirty="0">
              <a:solidFill>
                <a:srgbClr val="FF0000"/>
              </a:solidFill>
            </a:endParaRPr>
          </a:p>
        </p:txBody>
      </p:sp>
      <p:sp>
        <p:nvSpPr>
          <p:cNvPr id="174" name="Google Shape;174;p30"/>
          <p:cNvSpPr txBox="1"/>
          <p:nvPr/>
        </p:nvSpPr>
        <p:spPr>
          <a:xfrm>
            <a:off x="6373969" y="464236"/>
            <a:ext cx="5523963" cy="76821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Computer Organization</a:t>
            </a:r>
            <a:endParaRPr sz="4400" b="0" i="0" u="none" strike="noStrike" cap="none" dirty="0">
              <a:solidFill>
                <a:schemeClr val="accent1"/>
              </a:solidFill>
              <a:latin typeface="Calibri"/>
              <a:ea typeface="Calibri"/>
              <a:cs typeface="Calibri"/>
              <a:sym typeface="Calibri"/>
            </a:endParaRPr>
          </a:p>
        </p:txBody>
      </p:sp>
      <p:sp>
        <p:nvSpPr>
          <p:cNvPr id="175" name="Google Shape;175;p30"/>
          <p:cNvSpPr txBox="1"/>
          <p:nvPr/>
        </p:nvSpPr>
        <p:spPr>
          <a:xfrm>
            <a:off x="6258059" y="1390401"/>
            <a:ext cx="5639873" cy="5528957"/>
          </a:xfrm>
          <a:prstGeom prst="rect">
            <a:avLst/>
          </a:prstGeom>
          <a:noFill/>
          <a:ln>
            <a:noFill/>
          </a:ln>
        </p:spPr>
        <p:txBody>
          <a:bodyPr spcFirstLastPara="1" wrap="square" lIns="91425" tIns="45700" rIns="91425" bIns="45700" anchor="t" anchorCtr="0">
            <a:normAutofit/>
          </a:bodyPr>
          <a:lstStyle/>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Hardware details</a:t>
            </a:r>
          </a:p>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Interfaces between the computer and peripherals</a:t>
            </a:r>
          </a:p>
          <a:p>
            <a:pPr marL="228600" lvl="0" indent="-228600">
              <a:lnSpc>
                <a:spcPct val="200000"/>
              </a:lnSpc>
              <a:buClr>
                <a:schemeClr val="dk1"/>
              </a:buClr>
              <a:buSzPts val="2800"/>
              <a:buFont typeface="Arial"/>
              <a:buChar char="•"/>
            </a:pPr>
            <a:r>
              <a:rPr lang="en-US" sz="3600" dirty="0">
                <a:solidFill>
                  <a:schemeClr val="accent1"/>
                </a:solidFill>
                <a:ea typeface="Calibri"/>
                <a:cs typeface="Calibri"/>
                <a:sym typeface="Calibri"/>
              </a:rPr>
              <a:t>Memory technology </a:t>
            </a:r>
            <a:endParaRPr lang="en-US" sz="36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996036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56313551"/>
              </p:ext>
            </p:extLst>
          </p:nvPr>
        </p:nvGraphicFramePr>
        <p:xfrm>
          <a:off x="198783" y="169932"/>
          <a:ext cx="11873946" cy="6490961"/>
        </p:xfrm>
        <a:graphic>
          <a:graphicData uri="http://schemas.openxmlformats.org/drawingml/2006/table">
            <a:tbl>
              <a:tblPr firstRow="1" firstCol="1" bandRow="1">
                <a:tableStyleId>{5C22544A-7EE6-4342-B048-85BDC9FD1C3A}</a:tableStyleId>
              </a:tblPr>
              <a:tblGrid>
                <a:gridCol w="5936973">
                  <a:extLst>
                    <a:ext uri="{9D8B030D-6E8A-4147-A177-3AD203B41FA5}">
                      <a16:colId xmlns:a16="http://schemas.microsoft.com/office/drawing/2014/main" val="20000"/>
                    </a:ext>
                  </a:extLst>
                </a:gridCol>
                <a:gridCol w="5936973">
                  <a:extLst>
                    <a:ext uri="{9D8B030D-6E8A-4147-A177-3AD203B41FA5}">
                      <a16:colId xmlns:a16="http://schemas.microsoft.com/office/drawing/2014/main" val="20001"/>
                    </a:ext>
                  </a:extLst>
                </a:gridCol>
              </a:tblGrid>
              <a:tr h="265074">
                <a:tc>
                  <a:txBody>
                    <a:bodyPr/>
                    <a:lstStyle/>
                    <a:p>
                      <a:pPr marL="0" marR="0" algn="ctr">
                        <a:lnSpc>
                          <a:spcPct val="107000"/>
                        </a:lnSpc>
                        <a:spcBef>
                          <a:spcPts val="0"/>
                        </a:spcBef>
                        <a:spcAft>
                          <a:spcPts val="0"/>
                        </a:spcAft>
                      </a:pPr>
                      <a:r>
                        <a:rPr lang="en-US" sz="1600" dirty="0">
                          <a:solidFill>
                            <a:schemeClr val="tx1"/>
                          </a:solidFill>
                          <a:effectLst/>
                        </a:rPr>
                        <a:t>Computer Architecture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gn="ctr">
                        <a:lnSpc>
                          <a:spcPct val="107000"/>
                        </a:lnSpc>
                        <a:spcBef>
                          <a:spcPts val="0"/>
                        </a:spcBef>
                        <a:spcAft>
                          <a:spcPts val="0"/>
                        </a:spcAft>
                      </a:pPr>
                      <a:r>
                        <a:rPr lang="en-US" sz="1600" dirty="0">
                          <a:solidFill>
                            <a:schemeClr val="tx1"/>
                          </a:solidFill>
                          <a:effectLst/>
                        </a:rPr>
                        <a:t>Computer Organization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0"/>
                  </a:ext>
                </a:extLst>
              </a:tr>
              <a:tr h="265074">
                <a:tc>
                  <a:txBody>
                    <a:bodyPr/>
                    <a:lstStyle/>
                    <a:p>
                      <a:pPr marL="0" marR="0">
                        <a:lnSpc>
                          <a:spcPct val="107000"/>
                        </a:lnSpc>
                        <a:spcBef>
                          <a:spcPts val="0"/>
                        </a:spcBef>
                        <a:spcAft>
                          <a:spcPts val="0"/>
                        </a:spcAft>
                      </a:pPr>
                      <a:r>
                        <a:rPr lang="en-US" sz="1400" dirty="0">
                          <a:solidFill>
                            <a:schemeClr val="tx1"/>
                          </a:solidFill>
                          <a:effectLst/>
                          <a:highlight>
                            <a:srgbClr val="FFFF00"/>
                          </a:highlight>
                        </a:rPr>
                        <a:t>Architecture describes what the computer does</a:t>
                      </a:r>
                      <a:r>
                        <a:rPr lang="en-US" sz="1400" dirty="0">
                          <a:solidFill>
                            <a:schemeClr val="tx1"/>
                          </a:solidFill>
                          <a:effectLst/>
                        </a:rPr>
                        <a:t>.</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highlight>
                            <a:srgbClr val="FFFF00"/>
                          </a:highlight>
                        </a:rPr>
                        <a:t>The Organization describes how it does it.</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1"/>
                  </a:ext>
                </a:extLst>
              </a:tr>
              <a:tr h="265074">
                <a:tc>
                  <a:txBody>
                    <a:bodyPr/>
                    <a:lstStyle/>
                    <a:p>
                      <a:pPr marL="0" marR="0">
                        <a:lnSpc>
                          <a:spcPct val="107000"/>
                        </a:lnSpc>
                        <a:spcBef>
                          <a:spcPts val="0"/>
                        </a:spcBef>
                        <a:spcAft>
                          <a:spcPts val="0"/>
                        </a:spcAft>
                      </a:pPr>
                      <a:r>
                        <a:rPr lang="en-US" sz="1400" dirty="0">
                          <a:solidFill>
                            <a:schemeClr val="tx1"/>
                          </a:solidFill>
                          <a:effectLst/>
                        </a:rPr>
                        <a:t>Computer Architecture deals with the </a:t>
                      </a:r>
                      <a:r>
                        <a:rPr lang="en-US" sz="1400" dirty="0">
                          <a:solidFill>
                            <a:schemeClr val="tx1"/>
                          </a:solidFill>
                          <a:effectLst/>
                          <a:highlight>
                            <a:srgbClr val="FFFF00"/>
                          </a:highlight>
                        </a:rPr>
                        <a:t>functional behavior of computer systems</a:t>
                      </a:r>
                      <a:r>
                        <a:rPr lang="en-US" sz="1400" dirty="0">
                          <a:solidFill>
                            <a:schemeClr val="tx1"/>
                          </a:solidFill>
                          <a:effectLst/>
                        </a:rPr>
                        <a:t>.</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deals with a </a:t>
                      </a:r>
                      <a:r>
                        <a:rPr lang="en-US" sz="1400" b="1" dirty="0">
                          <a:solidFill>
                            <a:srgbClr val="7030A0"/>
                          </a:solidFill>
                          <a:effectLst/>
                          <a:highlight>
                            <a:srgbClr val="FFFF00"/>
                          </a:highlight>
                        </a:rPr>
                        <a:t>structural relationship.</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2"/>
                  </a:ext>
                </a:extLst>
              </a:tr>
              <a:tr h="265074">
                <a:tc>
                  <a:txBody>
                    <a:bodyPr/>
                    <a:lstStyle/>
                    <a:p>
                      <a:pPr marL="0" marR="0">
                        <a:lnSpc>
                          <a:spcPct val="107000"/>
                        </a:lnSpc>
                        <a:spcBef>
                          <a:spcPts val="0"/>
                        </a:spcBef>
                        <a:spcAft>
                          <a:spcPts val="0"/>
                        </a:spcAft>
                      </a:pPr>
                      <a:r>
                        <a:rPr lang="en-US" sz="1400" dirty="0">
                          <a:solidFill>
                            <a:schemeClr val="tx1"/>
                          </a:solidFill>
                          <a:effectLst/>
                        </a:rPr>
                        <a:t>In the above figure, it’s clear that it deals with high-level design issues.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In the above figure, it’s also clear that it deals with </a:t>
                      </a:r>
                      <a:r>
                        <a:rPr lang="en-US" sz="1400" b="1" dirty="0">
                          <a:solidFill>
                            <a:srgbClr val="7030A0"/>
                          </a:solidFill>
                          <a:effectLst/>
                          <a:highlight>
                            <a:srgbClr val="FFFF00"/>
                          </a:highlight>
                        </a:rPr>
                        <a:t>low-level design issues.</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3"/>
                  </a:ext>
                </a:extLst>
              </a:tr>
              <a:tr h="265074">
                <a:tc>
                  <a:txBody>
                    <a:bodyPr/>
                    <a:lstStyle/>
                    <a:p>
                      <a:pPr marL="0" marR="0">
                        <a:lnSpc>
                          <a:spcPct val="107000"/>
                        </a:lnSpc>
                        <a:spcBef>
                          <a:spcPts val="0"/>
                        </a:spcBef>
                        <a:spcAft>
                          <a:spcPts val="0"/>
                        </a:spcAft>
                      </a:pPr>
                      <a:r>
                        <a:rPr lang="en-US" sz="1400" dirty="0">
                          <a:solidFill>
                            <a:schemeClr val="tx1"/>
                          </a:solidFill>
                          <a:effectLst/>
                        </a:rPr>
                        <a:t>Architecture indicates its hardware.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Where Organization indicates </a:t>
                      </a:r>
                      <a:r>
                        <a:rPr lang="en-US" sz="1400" b="1" dirty="0">
                          <a:solidFill>
                            <a:srgbClr val="7030A0"/>
                          </a:solidFill>
                          <a:effectLst/>
                          <a:highlight>
                            <a:srgbClr val="FFFF00"/>
                          </a:highlight>
                        </a:rPr>
                        <a:t>its performance</a:t>
                      </a:r>
                      <a:r>
                        <a:rPr lang="en-US" sz="1400" b="1" dirty="0">
                          <a:solidFill>
                            <a:srgbClr val="7030A0"/>
                          </a:solidFill>
                          <a:effectLst/>
                        </a:rPr>
                        <a: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4"/>
                  </a:ext>
                </a:extLst>
              </a:tr>
              <a:tr h="510447">
                <a:tc>
                  <a:txBody>
                    <a:bodyPr/>
                    <a:lstStyle/>
                    <a:p>
                      <a:pPr marL="0" marR="0">
                        <a:lnSpc>
                          <a:spcPct val="107000"/>
                        </a:lnSpc>
                        <a:spcBef>
                          <a:spcPts val="0"/>
                        </a:spcBef>
                        <a:spcAft>
                          <a:spcPts val="0"/>
                        </a:spcAft>
                      </a:pPr>
                      <a:r>
                        <a:rPr lang="en-US" sz="1400" dirty="0">
                          <a:solidFill>
                            <a:schemeClr val="tx1"/>
                          </a:solidFill>
                          <a:effectLst/>
                        </a:rPr>
                        <a:t>As a programmer, you can view architecture as a series of instructions, addressing modes, and registers.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highlight>
                            <a:srgbClr val="FFFF00"/>
                          </a:highlight>
                        </a:rPr>
                        <a:t>The implementation of the architecture is called organization</a:t>
                      </a:r>
                      <a:r>
                        <a:rPr lang="en-US" sz="1400" b="1" dirty="0">
                          <a:solidFill>
                            <a:srgbClr val="7030A0"/>
                          </a:solidFill>
                          <a:effectLst/>
                        </a:rPr>
                        <a: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5"/>
                  </a:ext>
                </a:extLst>
              </a:tr>
              <a:tr h="265074">
                <a:tc>
                  <a:txBody>
                    <a:bodyPr/>
                    <a:lstStyle/>
                    <a:p>
                      <a:pPr marL="0" marR="0">
                        <a:lnSpc>
                          <a:spcPct val="107000"/>
                        </a:lnSpc>
                        <a:spcBef>
                          <a:spcPts val="0"/>
                        </a:spcBef>
                        <a:spcAft>
                          <a:spcPts val="0"/>
                        </a:spcAft>
                      </a:pPr>
                      <a:r>
                        <a:rPr lang="en-US" sz="1400" dirty="0">
                          <a:solidFill>
                            <a:schemeClr val="tx1"/>
                          </a:solidFill>
                          <a:effectLst/>
                        </a:rPr>
                        <a:t>For designing a computer, its architecture is fixed first.</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For designing a computer, an organization is decided after its architecture.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6"/>
                  </a:ext>
                </a:extLst>
              </a:tr>
              <a:tr h="265074">
                <a:tc>
                  <a:txBody>
                    <a:bodyPr/>
                    <a:lstStyle/>
                    <a:p>
                      <a:pPr marL="0" marR="0">
                        <a:lnSpc>
                          <a:spcPct val="107000"/>
                        </a:lnSpc>
                        <a:spcBef>
                          <a:spcPts val="0"/>
                        </a:spcBef>
                        <a:spcAft>
                          <a:spcPts val="0"/>
                        </a:spcAft>
                      </a:pPr>
                      <a:r>
                        <a:rPr lang="en-US" sz="1400" dirty="0">
                          <a:solidFill>
                            <a:schemeClr val="tx1"/>
                          </a:solidFill>
                          <a:effectLst/>
                        </a:rPr>
                        <a:t>Computer Architecture is also called </a:t>
                      </a:r>
                      <a:r>
                        <a:rPr lang="en-US" sz="1400" dirty="0">
                          <a:solidFill>
                            <a:schemeClr val="tx1"/>
                          </a:solidFill>
                          <a:effectLst/>
                          <a:highlight>
                            <a:srgbClr val="FFFF00"/>
                          </a:highlight>
                        </a:rPr>
                        <a:t>Instruction Set Architecture (ISA).</a:t>
                      </a:r>
                      <a:endParaRPr lang="en-US" sz="14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highlight>
                            <a:srgbClr val="FFFF00"/>
                          </a:highlight>
                        </a:rPr>
                        <a:t>Computer Organization is frequently called microarchitecture.</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7"/>
                  </a:ext>
                </a:extLst>
              </a:tr>
              <a:tr h="510447">
                <a:tc>
                  <a:txBody>
                    <a:bodyPr/>
                    <a:lstStyle/>
                    <a:p>
                      <a:pPr marL="0" marR="0">
                        <a:lnSpc>
                          <a:spcPct val="107000"/>
                        </a:lnSpc>
                        <a:spcBef>
                          <a:spcPts val="0"/>
                        </a:spcBef>
                        <a:spcAft>
                          <a:spcPts val="0"/>
                        </a:spcAft>
                      </a:pPr>
                      <a:r>
                        <a:rPr lang="en-US" sz="1400" dirty="0">
                          <a:solidFill>
                            <a:schemeClr val="tx1"/>
                          </a:solidFill>
                          <a:effectLst/>
                        </a:rPr>
                        <a:t>Computer Architecture comprises logical functions such as instruction sets, registers, data types, and addressing modes.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consists of </a:t>
                      </a:r>
                      <a:r>
                        <a:rPr lang="en-US" sz="1400" b="1" dirty="0">
                          <a:solidFill>
                            <a:srgbClr val="7030A0"/>
                          </a:solidFill>
                          <a:effectLst/>
                          <a:highlight>
                            <a:srgbClr val="FFFF00"/>
                          </a:highlight>
                        </a:rPr>
                        <a:t>physical units like circuit designs, peripherals, and adders.</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8"/>
                  </a:ext>
                </a:extLst>
              </a:tr>
              <a:tr h="2128864">
                <a:tc>
                  <a:txBody>
                    <a:bodyPr/>
                    <a:lstStyle/>
                    <a:p>
                      <a:pPr marL="0" marR="0">
                        <a:lnSpc>
                          <a:spcPct val="107000"/>
                        </a:lnSpc>
                        <a:spcBef>
                          <a:spcPts val="0"/>
                        </a:spcBef>
                        <a:spcAft>
                          <a:spcPts val="800"/>
                        </a:spcAft>
                      </a:pPr>
                      <a:r>
                        <a:rPr lang="en-US" sz="1400" dirty="0">
                          <a:solidFill>
                            <a:schemeClr val="tx1"/>
                          </a:solidFill>
                          <a:effectLst/>
                        </a:rPr>
                        <a:t>The different architectural categories found in our computer systems are as follows:</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Von-Neumann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Harvard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Instruction Set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Micro-architecture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System Design</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800"/>
                        </a:spcAft>
                      </a:pPr>
                      <a:r>
                        <a:rPr lang="en-US" sz="1400" b="1" dirty="0">
                          <a:solidFill>
                            <a:srgbClr val="7030A0"/>
                          </a:solidFill>
                          <a:effectLst/>
                        </a:rPr>
                        <a:t>CPU organization is classified into three categories based on the number of address fields: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a single Accumulator.</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general registers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Stack organization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09"/>
                  </a:ext>
                </a:extLst>
              </a:tr>
              <a:tr h="265074">
                <a:tc>
                  <a:txBody>
                    <a:bodyPr/>
                    <a:lstStyle/>
                    <a:p>
                      <a:pPr marL="0" marR="0">
                        <a:lnSpc>
                          <a:spcPct val="107000"/>
                        </a:lnSpc>
                        <a:spcBef>
                          <a:spcPts val="0"/>
                        </a:spcBef>
                        <a:spcAft>
                          <a:spcPts val="0"/>
                        </a:spcAft>
                      </a:pPr>
                      <a:r>
                        <a:rPr lang="en-US" sz="1400" dirty="0">
                          <a:solidFill>
                            <a:schemeClr val="tx1"/>
                          </a:solidFill>
                          <a:effectLst/>
                          <a:highlight>
                            <a:srgbClr val="FFFF00"/>
                          </a:highlight>
                        </a:rPr>
                        <a:t>It makes the computer’s hardware visible.</a:t>
                      </a:r>
                      <a:endParaRPr lang="en-US" sz="14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highlight>
                            <a:srgbClr val="FFFF00"/>
                          </a:highlight>
                        </a:rPr>
                        <a:t>It offers details on how well the computer performs.</a:t>
                      </a:r>
                      <a:endParaRPr lang="en-US" sz="1400" b="1" dirty="0">
                        <a:solidFill>
                          <a:srgbClr val="7030A0"/>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10"/>
                  </a:ext>
                </a:extLst>
              </a:tr>
              <a:tr h="265074">
                <a:tc>
                  <a:txBody>
                    <a:bodyPr/>
                    <a:lstStyle/>
                    <a:p>
                      <a:pPr marL="0" marR="0">
                        <a:lnSpc>
                          <a:spcPct val="107000"/>
                        </a:lnSpc>
                        <a:spcBef>
                          <a:spcPts val="0"/>
                        </a:spcBef>
                        <a:spcAft>
                          <a:spcPts val="0"/>
                        </a:spcAft>
                      </a:pPr>
                      <a:r>
                        <a:rPr lang="en-US" sz="1400">
                          <a:solidFill>
                            <a:schemeClr val="tx1"/>
                          </a:solidFill>
                          <a:effectLst/>
                        </a:rPr>
                        <a:t>Architecture coordinates the hardware and software of the system.</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handles the </a:t>
                      </a:r>
                      <a:r>
                        <a:rPr lang="en-US" sz="1400" b="1" dirty="0">
                          <a:solidFill>
                            <a:srgbClr val="7030A0"/>
                          </a:solidFill>
                          <a:effectLst/>
                          <a:highlight>
                            <a:srgbClr val="FFFF00"/>
                          </a:highlight>
                        </a:rPr>
                        <a:t>segments of the network in a system</a:t>
                      </a:r>
                      <a:r>
                        <a:rPr lang="en-US" sz="1400" b="1" dirty="0">
                          <a:solidFill>
                            <a:srgbClr val="7030A0"/>
                          </a:solidFill>
                          <a:effectLst/>
                        </a:rPr>
                        <a: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11"/>
                  </a:ext>
                </a:extLst>
              </a:tr>
              <a:tr h="265074">
                <a:tc>
                  <a:txBody>
                    <a:bodyPr/>
                    <a:lstStyle/>
                    <a:p>
                      <a:pPr marL="0" marR="0">
                        <a:lnSpc>
                          <a:spcPct val="107000"/>
                        </a:lnSpc>
                        <a:spcBef>
                          <a:spcPts val="0"/>
                        </a:spcBef>
                        <a:spcAft>
                          <a:spcPts val="0"/>
                        </a:spcAft>
                      </a:pPr>
                      <a:r>
                        <a:rPr lang="en-US" sz="1400">
                          <a:solidFill>
                            <a:schemeClr val="tx1"/>
                          </a:solidFill>
                          <a:effectLst/>
                        </a:rPr>
                        <a:t>The software developer is aware of it.</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highlight>
                            <a:srgbClr val="FFFF00"/>
                          </a:highlight>
                        </a:rPr>
                        <a:t>It escapes the software programmer’s detection</a:t>
                      </a:r>
                      <a:r>
                        <a:rPr lang="en-US" sz="1400" b="1" dirty="0">
                          <a:solidFill>
                            <a:srgbClr val="7030A0"/>
                          </a:solidFill>
                          <a:effectLst/>
                        </a:rPr>
                        <a: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12"/>
                  </a:ext>
                </a:extLst>
              </a:tr>
              <a:tr h="626813">
                <a:tc>
                  <a:txBody>
                    <a:bodyPr/>
                    <a:lstStyle/>
                    <a:p>
                      <a:pPr marL="0" marR="0">
                        <a:lnSpc>
                          <a:spcPct val="107000"/>
                        </a:lnSpc>
                        <a:spcBef>
                          <a:spcPts val="0"/>
                        </a:spcBef>
                        <a:spcAft>
                          <a:spcPts val="0"/>
                        </a:spcAft>
                      </a:pPr>
                      <a:r>
                        <a:rPr lang="en-US" sz="1400" dirty="0">
                          <a:solidFill>
                            <a:schemeClr val="tx1"/>
                          </a:solidFill>
                          <a:effectLst/>
                        </a:rPr>
                        <a:t>Examples- </a:t>
                      </a:r>
                      <a:r>
                        <a:rPr lang="en-US" sz="1400" dirty="0">
                          <a:solidFill>
                            <a:schemeClr val="tx1"/>
                          </a:solidFill>
                          <a:effectLst/>
                          <a:highlight>
                            <a:srgbClr val="FFFF00"/>
                          </a:highlight>
                        </a:rPr>
                        <a:t>Intel and AMD created the x86 processor.</a:t>
                      </a:r>
                      <a:r>
                        <a:rPr lang="en-US" sz="1400" dirty="0">
                          <a:solidFill>
                            <a:schemeClr val="tx1"/>
                          </a:solidFill>
                          <a:effectLst/>
                        </a:rPr>
                        <a:t> Sun Microsystems and others created the SPARC processor. Apple, IBM, and Motorola created the PowerPC.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Organizational qualities include hardware elements that are invisible to the programmer, such as interfacing of computer and peripherals, memory technologies, and control signals.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49523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86CF-E6FE-4A82-9143-F2765D185BAA}"/>
              </a:ext>
            </a:extLst>
          </p:cNvPr>
          <p:cNvSpPr>
            <a:spLocks noGrp="1"/>
          </p:cNvSpPr>
          <p:nvPr>
            <p:ph type="title"/>
          </p:nvPr>
        </p:nvSpPr>
        <p:spPr>
          <a:xfrm>
            <a:off x="283336" y="106112"/>
            <a:ext cx="11758410" cy="284182"/>
          </a:xfrm>
        </p:spPr>
        <p:txBody>
          <a:bodyPr>
            <a:normAutofit fontScale="90000"/>
          </a:bodyPr>
          <a:lstStyle/>
          <a:p>
            <a:r>
              <a:rPr lang="en-US" sz="2400" dirty="0"/>
              <a:t>Students’ </a:t>
            </a:r>
            <a:r>
              <a:rPr lang="en-US" sz="2400" dirty="0">
                <a:solidFill>
                  <a:srgbClr val="FF0000"/>
                </a:solidFill>
              </a:rPr>
              <a:t>Comments</a:t>
            </a:r>
            <a:r>
              <a:rPr lang="en-US" sz="2400" dirty="0"/>
              <a:t>: (please read carefully)</a:t>
            </a:r>
          </a:p>
        </p:txBody>
      </p:sp>
      <p:sp>
        <p:nvSpPr>
          <p:cNvPr id="3" name="Content Placeholder 2">
            <a:extLst>
              <a:ext uri="{FF2B5EF4-FFF2-40B4-BE49-F238E27FC236}">
                <a16:creationId xmlns:a16="http://schemas.microsoft.com/office/drawing/2014/main" id="{DA301DB2-9A0B-4250-9982-953F9D21907F}"/>
              </a:ext>
            </a:extLst>
          </p:cNvPr>
          <p:cNvSpPr>
            <a:spLocks noGrp="1"/>
          </p:cNvSpPr>
          <p:nvPr>
            <p:ph idx="1"/>
          </p:nvPr>
        </p:nvSpPr>
        <p:spPr>
          <a:xfrm>
            <a:off x="283335" y="390294"/>
            <a:ext cx="11758411" cy="6378496"/>
          </a:xfrm>
        </p:spPr>
        <p:txBody>
          <a:bodyPr>
            <a:normAutofit fontScale="92500" lnSpcReduction="20000"/>
          </a:bodyPr>
          <a:lstStyle/>
          <a:p>
            <a:pPr algn="just">
              <a:lnSpc>
                <a:spcPct val="100000"/>
              </a:lnSpc>
            </a:pPr>
            <a:r>
              <a:rPr lang="en-US" sz="1400" dirty="0"/>
              <a:t>gives excess pressure which might put a bad impact and student might lose interest teaches a lot of things that we can't memorize at a time. </a:t>
            </a:r>
          </a:p>
          <a:p>
            <a:pPr algn="just">
              <a:lnSpc>
                <a:spcPct val="100000"/>
              </a:lnSpc>
            </a:pPr>
            <a:r>
              <a:rPr lang="en-US" sz="1400" dirty="0"/>
              <a:t>takes classes and quizzes on government holidays. Giving continuous pressures from day one is not good for our mental situation.  </a:t>
            </a:r>
          </a:p>
          <a:p>
            <a:pPr algn="just">
              <a:lnSpc>
                <a:spcPct val="100000"/>
              </a:lnSpc>
            </a:pPr>
            <a:r>
              <a:rPr lang="en-US" sz="1400" dirty="0"/>
              <a:t>Exam questions are different and difficult than class lectures.  exam questions are very difficult a great understanding is required to do good</a:t>
            </a:r>
          </a:p>
          <a:p>
            <a:pPr algn="just">
              <a:lnSpc>
                <a:spcPct val="100000"/>
              </a:lnSpc>
            </a:pPr>
            <a:r>
              <a:rPr lang="en-US" sz="1400" dirty="0"/>
              <a:t>too many exams. Almost everyday or every other day we had exam for this course which made it extremely painful and difficult for us to balance good grades in other courses. </a:t>
            </a:r>
          </a:p>
          <a:p>
            <a:pPr algn="just">
              <a:lnSpc>
                <a:spcPct val="100000"/>
              </a:lnSpc>
            </a:pPr>
            <a:r>
              <a:rPr lang="en-US" sz="1400" dirty="0"/>
              <a:t>the course focuses too much on slides and because slides are meant to be just the gist of information they were never adequate in creating the proper understanding in my case </a:t>
            </a:r>
          </a:p>
          <a:p>
            <a:pPr algn="just">
              <a:lnSpc>
                <a:spcPct val="100000"/>
              </a:lnSpc>
            </a:pPr>
            <a:r>
              <a:rPr lang="en-US" sz="1400" dirty="0"/>
              <a:t>teach so many thing on class but it's not present in the slide or you just add a single picture on the slide and then discuss too many stuff on the class. Now it's almost impossible for someone who miss the class to understand what he or she needs to study.</a:t>
            </a:r>
          </a:p>
          <a:p>
            <a:pPr algn="just">
              <a:lnSpc>
                <a:spcPct val="100000"/>
              </a:lnSpc>
            </a:pPr>
            <a:r>
              <a:rPr lang="en-US" sz="1400" dirty="0"/>
              <a:t>took countless class on problem solving at night. It is not possible for everyone to join as we have other courses too.</a:t>
            </a:r>
          </a:p>
          <a:p>
            <a:pPr algn="just">
              <a:lnSpc>
                <a:spcPct val="100000"/>
              </a:lnSpc>
            </a:pPr>
            <a:r>
              <a:rPr lang="en-US" sz="1400" dirty="0"/>
              <a:t>always gives slides or info before the exam night; it became quite hectic to get all the info; it's really too much to finish before the exam.</a:t>
            </a:r>
          </a:p>
          <a:p>
            <a:pPr algn="just">
              <a:lnSpc>
                <a:spcPct val="100000"/>
              </a:lnSpc>
            </a:pPr>
            <a:r>
              <a:rPr lang="en-US" sz="1400" dirty="0"/>
              <a:t>Worst. Not student friendly. If we have exam in tomorrow. His </a:t>
            </a:r>
            <a:r>
              <a:rPr lang="en-US" sz="1400" dirty="0" err="1"/>
              <a:t>syllebus</a:t>
            </a:r>
            <a:r>
              <a:rPr lang="en-US" sz="1400" dirty="0"/>
              <a:t> will be till today. That's very disappointing for us. </a:t>
            </a:r>
          </a:p>
          <a:p>
            <a:pPr algn="just">
              <a:lnSpc>
                <a:spcPct val="100000"/>
              </a:lnSpc>
            </a:pPr>
            <a:r>
              <a:rPr lang="en-US" sz="1400" dirty="0"/>
              <a:t>should state properly what he is lecturing about and what to do with it. He should make his lectures more lively.  He teaches continuously and most of the students are clueless what they are doing and why they are doing. If the lectures were a bit more cheerful and the problems were stated perfectly this would have been a great course.</a:t>
            </a:r>
          </a:p>
          <a:p>
            <a:pPr algn="just">
              <a:lnSpc>
                <a:spcPct val="100000"/>
              </a:lnSpc>
            </a:pPr>
            <a:r>
              <a:rPr lang="en-US" sz="1400" dirty="0"/>
              <a:t>The teaching process is hectic. Unnecessary lengthy lectures. No specific syllabus before the exam. Students keep wondering if should they study this topic or not. This made the course very difficult to understand. </a:t>
            </a:r>
          </a:p>
          <a:p>
            <a:pPr algn="just">
              <a:lnSpc>
                <a:spcPct val="100000"/>
              </a:lnSpc>
            </a:pPr>
            <a:r>
              <a:rPr lang="en-US" sz="1400" dirty="0"/>
              <a:t>too much questions slides confused us what to read or not. </a:t>
            </a:r>
          </a:p>
          <a:p>
            <a:pPr algn="just">
              <a:lnSpc>
                <a:spcPct val="100000"/>
              </a:lnSpc>
            </a:pPr>
            <a:r>
              <a:rPr lang="en-US" sz="1400" dirty="0"/>
              <a:t>If sir were a character in the Marvel Cinematic Universe, his role might be- Night Owl: Runtime of a Lifetime. Takes too many classes at night, making it difficult for students with tuition to attend.</a:t>
            </a:r>
          </a:p>
          <a:p>
            <a:pPr algn="just">
              <a:lnSpc>
                <a:spcPct val="100000"/>
              </a:lnSpc>
            </a:pPr>
            <a:r>
              <a:rPr lang="en-US" sz="1400" dirty="0"/>
              <a:t>Sometime we don't understand what he is actually teaching.</a:t>
            </a:r>
          </a:p>
          <a:p>
            <a:pPr algn="just">
              <a:lnSpc>
                <a:spcPct val="100000"/>
              </a:lnSpc>
            </a:pPr>
            <a:r>
              <a:rPr lang="en-US" sz="1400" dirty="0"/>
              <a:t>He always takes an extra 5 to 10 minutes to finish class </a:t>
            </a:r>
          </a:p>
          <a:p>
            <a:pPr algn="just">
              <a:lnSpc>
                <a:spcPct val="100000"/>
              </a:lnSpc>
            </a:pPr>
            <a:r>
              <a:rPr lang="en-US" sz="1400" dirty="0"/>
              <a:t>Our teacher starts the class before the scheduled time and finishes 8-10 minutes late, which causes us to be late for our next class. Additionally, his teaching style is not engaging, as he gives nonstop lectures, making it difficult for us to concentrate. </a:t>
            </a:r>
          </a:p>
          <a:p>
            <a:pPr algn="just">
              <a:lnSpc>
                <a:spcPct val="100000"/>
              </a:lnSpc>
            </a:pPr>
            <a:r>
              <a:rPr lang="en-US" sz="1200" dirty="0"/>
              <a:t>Bad </a:t>
            </a:r>
          </a:p>
        </p:txBody>
      </p:sp>
    </p:spTree>
    <p:extLst>
      <p:ext uri="{BB962C8B-B14F-4D97-AF65-F5344CB8AC3E}">
        <p14:creationId xmlns:p14="http://schemas.microsoft.com/office/powerpoint/2010/main" val="287739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7C1E8-8E2C-480F-B8C8-DCA91641A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25" y="282308"/>
            <a:ext cx="10506831" cy="6445843"/>
          </a:xfrm>
          <a:prstGeom prst="rect">
            <a:avLst/>
          </a:prstGeom>
        </p:spPr>
      </p:pic>
      <p:sp>
        <p:nvSpPr>
          <p:cNvPr id="6" name="Google Shape;282;p46">
            <a:extLst>
              <a:ext uri="{FF2B5EF4-FFF2-40B4-BE49-F238E27FC236}">
                <a16:creationId xmlns:a16="http://schemas.microsoft.com/office/drawing/2014/main" id="{6B14019D-5307-4419-B286-7B6C78ECB3C5}"/>
              </a:ext>
            </a:extLst>
          </p:cNvPr>
          <p:cNvSpPr txBox="1">
            <a:spLocks/>
          </p:cNvSpPr>
          <p:nvPr/>
        </p:nvSpPr>
        <p:spPr>
          <a:xfrm>
            <a:off x="3631842" y="25757"/>
            <a:ext cx="4915334" cy="35855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600"/>
              <a:buFont typeface="Arial" panose="020B0604020202020204" pitchFamily="34" charset="0"/>
              <a:buNone/>
            </a:pPr>
            <a:r>
              <a:rPr lang="en-US" sz="2000" b="1" dirty="0">
                <a:solidFill>
                  <a:srgbClr val="FF0000"/>
                </a:solidFill>
              </a:rPr>
              <a:t>Evolution of Computers</a:t>
            </a:r>
          </a:p>
        </p:txBody>
      </p:sp>
    </p:spTree>
    <p:extLst>
      <p:ext uri="{BB962C8B-B14F-4D97-AF65-F5344CB8AC3E}">
        <p14:creationId xmlns:p14="http://schemas.microsoft.com/office/powerpoint/2010/main" val="2707785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211C63C-8825-47DC-BD50-80EDEDF50EA7}"/>
              </a:ext>
            </a:extLst>
          </p:cNvPr>
          <p:cNvSpPr>
            <a:spLocks noGrp="1"/>
          </p:cNvSpPr>
          <p:nvPr>
            <p:ph type="title"/>
          </p:nvPr>
        </p:nvSpPr>
        <p:spPr>
          <a:xfrm>
            <a:off x="310165" y="5275991"/>
            <a:ext cx="11686483" cy="1526146"/>
          </a:xfrm>
        </p:spPr>
        <p:txBody>
          <a:bodyPr>
            <a:noAutofit/>
          </a:bodyPr>
          <a:lstStyle/>
          <a:p>
            <a:r>
              <a:rPr lang="en-US" sz="2400" b="1" dirty="0">
                <a:solidFill>
                  <a:srgbClr val="FF0000"/>
                </a:solidFill>
                <a:highlight>
                  <a:srgbClr val="FFFF00"/>
                </a:highlight>
              </a:rPr>
              <a:t>Generation</a:t>
            </a:r>
            <a:r>
              <a:rPr lang="en-US" sz="2400" dirty="0">
                <a:highlight>
                  <a:srgbClr val="FFFF00"/>
                </a:highlight>
              </a:rPr>
              <a:t> in computer terminology is </a:t>
            </a:r>
            <a:r>
              <a:rPr lang="en-US" sz="2400" b="1" dirty="0">
                <a:highlight>
                  <a:srgbClr val="FFFF00"/>
                </a:highlight>
              </a:rPr>
              <a:t>a change in technology a computer is/was being used</a:t>
            </a:r>
            <a:r>
              <a:rPr lang="en-US" sz="2400" dirty="0"/>
              <a:t>. Initially, the generation term was used to distinguish between varying hardware technologies. Nowadays, generation includes both hardware and software, which together make up an entire computer system.</a:t>
            </a:r>
            <a:endParaRPr lang="en-US" sz="2400" b="1" dirty="0"/>
          </a:p>
        </p:txBody>
      </p:sp>
      <p:pic>
        <p:nvPicPr>
          <p:cNvPr id="8" name="Picture 7"/>
          <p:cNvPicPr>
            <a:picLocks noChangeAspect="1"/>
          </p:cNvPicPr>
          <p:nvPr/>
        </p:nvPicPr>
        <p:blipFill>
          <a:blip r:embed="rId2"/>
          <a:stretch>
            <a:fillRect/>
          </a:stretch>
        </p:blipFill>
        <p:spPr>
          <a:xfrm>
            <a:off x="746974" y="1703376"/>
            <a:ext cx="10460341" cy="3499840"/>
          </a:xfrm>
          <a:prstGeom prst="rect">
            <a:avLst/>
          </a:prstGeom>
        </p:spPr>
      </p:pic>
      <p:pic>
        <p:nvPicPr>
          <p:cNvPr id="9" name="Picture 8"/>
          <p:cNvPicPr>
            <a:picLocks noChangeAspect="1"/>
          </p:cNvPicPr>
          <p:nvPr/>
        </p:nvPicPr>
        <p:blipFill>
          <a:blip r:embed="rId3"/>
          <a:stretch>
            <a:fillRect/>
          </a:stretch>
        </p:blipFill>
        <p:spPr>
          <a:xfrm>
            <a:off x="746974" y="0"/>
            <a:ext cx="10097037" cy="1703376"/>
          </a:xfrm>
          <a:prstGeom prst="rect">
            <a:avLst/>
          </a:prstGeom>
        </p:spPr>
      </p:pic>
    </p:spTree>
    <p:extLst>
      <p:ext uri="{BB962C8B-B14F-4D97-AF65-F5344CB8AC3E}">
        <p14:creationId xmlns:p14="http://schemas.microsoft.com/office/powerpoint/2010/main" val="3948105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0057" y="1919882"/>
            <a:ext cx="9092551" cy="4783571"/>
          </a:xfrm>
          <a:prstGeom prst="rect">
            <a:avLst/>
          </a:prstGeom>
        </p:spPr>
      </p:pic>
      <p:pic>
        <p:nvPicPr>
          <p:cNvPr id="7" name="Picture 6"/>
          <p:cNvPicPr>
            <a:picLocks noChangeAspect="1"/>
          </p:cNvPicPr>
          <p:nvPr/>
        </p:nvPicPr>
        <p:blipFill>
          <a:blip r:embed="rId3"/>
          <a:stretch>
            <a:fillRect/>
          </a:stretch>
        </p:blipFill>
        <p:spPr>
          <a:xfrm>
            <a:off x="1430057" y="103031"/>
            <a:ext cx="9092551" cy="1816851"/>
          </a:xfrm>
          <a:prstGeom prst="rect">
            <a:avLst/>
          </a:prstGeom>
        </p:spPr>
      </p:pic>
    </p:spTree>
    <p:extLst>
      <p:ext uri="{BB962C8B-B14F-4D97-AF65-F5344CB8AC3E}">
        <p14:creationId xmlns:p14="http://schemas.microsoft.com/office/powerpoint/2010/main" val="88597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417" y="0"/>
            <a:ext cx="9149118" cy="6858000"/>
          </a:xfrm>
          <a:prstGeom prst="rect">
            <a:avLst/>
          </a:prstGeom>
        </p:spPr>
      </p:pic>
    </p:spTree>
    <p:extLst>
      <p:ext uri="{BB962C8B-B14F-4D97-AF65-F5344CB8AC3E}">
        <p14:creationId xmlns:p14="http://schemas.microsoft.com/office/powerpoint/2010/main" val="306743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40" y="262094"/>
            <a:ext cx="10515600" cy="549275"/>
          </a:xfrm>
        </p:spPr>
        <p:txBody>
          <a:bodyPr>
            <a:normAutofit fontScale="90000"/>
          </a:bodyPr>
          <a:lstStyle/>
          <a:p>
            <a:pPr algn="ctr"/>
            <a:r>
              <a:rPr lang="en-US" dirty="0"/>
              <a:t>Analog vs Digital</a:t>
            </a:r>
          </a:p>
        </p:txBody>
      </p:sp>
      <p:pic>
        <p:nvPicPr>
          <p:cNvPr id="4" name="Picture 3"/>
          <p:cNvPicPr>
            <a:picLocks noChangeAspect="1"/>
          </p:cNvPicPr>
          <p:nvPr/>
        </p:nvPicPr>
        <p:blipFill>
          <a:blip r:embed="rId2"/>
          <a:stretch>
            <a:fillRect/>
          </a:stretch>
        </p:blipFill>
        <p:spPr>
          <a:xfrm>
            <a:off x="216469" y="670170"/>
            <a:ext cx="4411574" cy="2230796"/>
          </a:xfrm>
          <a:prstGeom prst="rect">
            <a:avLst/>
          </a:prstGeom>
        </p:spPr>
      </p:pic>
      <p:pic>
        <p:nvPicPr>
          <p:cNvPr id="5" name="Picture 4" descr="What is the internal circuit diagram of an op amp? - Quora"/>
          <p:cNvPicPr/>
          <p:nvPr/>
        </p:nvPicPr>
        <p:blipFill>
          <a:blip r:embed="rId3">
            <a:extLst>
              <a:ext uri="{28A0092B-C50C-407E-A947-70E740481C1C}">
                <a14:useLocalDpi xmlns:a14="http://schemas.microsoft.com/office/drawing/2010/main" val="0"/>
              </a:ext>
            </a:extLst>
          </a:blip>
          <a:srcRect/>
          <a:stretch>
            <a:fillRect/>
          </a:stretch>
        </p:blipFill>
        <p:spPr bwMode="auto">
          <a:xfrm>
            <a:off x="216469" y="3401764"/>
            <a:ext cx="4575488" cy="3192217"/>
          </a:xfrm>
          <a:prstGeom prst="rect">
            <a:avLst/>
          </a:prstGeom>
          <a:noFill/>
          <a:ln>
            <a:noFill/>
          </a:ln>
        </p:spPr>
      </p:pic>
      <p:pic>
        <p:nvPicPr>
          <p:cNvPr id="7" name="Picture 6"/>
          <p:cNvPicPr>
            <a:picLocks noChangeAspect="1"/>
          </p:cNvPicPr>
          <p:nvPr/>
        </p:nvPicPr>
        <p:blipFill>
          <a:blip r:embed="rId4"/>
          <a:stretch>
            <a:fillRect/>
          </a:stretch>
        </p:blipFill>
        <p:spPr>
          <a:xfrm>
            <a:off x="5829635" y="1186466"/>
            <a:ext cx="5838825" cy="3429000"/>
          </a:xfrm>
          <a:prstGeom prst="rect">
            <a:avLst/>
          </a:prstGeom>
        </p:spPr>
      </p:pic>
      <p:pic>
        <p:nvPicPr>
          <p:cNvPr id="8" name="Picture 7" descr="Full Adder - an overview | ScienceDirect Topics"/>
          <p:cNvPicPr/>
          <p:nvPr/>
        </p:nvPicPr>
        <p:blipFill>
          <a:blip r:embed="rId5">
            <a:extLst>
              <a:ext uri="{28A0092B-C50C-407E-A947-70E740481C1C}">
                <a14:useLocalDpi xmlns:a14="http://schemas.microsoft.com/office/drawing/2010/main" val="0"/>
              </a:ext>
            </a:extLst>
          </a:blip>
          <a:srcRect/>
          <a:stretch>
            <a:fillRect/>
          </a:stretch>
        </p:blipFill>
        <p:spPr bwMode="auto">
          <a:xfrm>
            <a:off x="7033675" y="4770012"/>
            <a:ext cx="3430744" cy="1965637"/>
          </a:xfrm>
          <a:prstGeom prst="rect">
            <a:avLst/>
          </a:prstGeom>
          <a:noFill/>
          <a:ln>
            <a:noFill/>
          </a:ln>
        </p:spPr>
      </p:pic>
      <p:pic>
        <p:nvPicPr>
          <p:cNvPr id="9" name="Picture 8"/>
          <p:cNvPicPr>
            <a:picLocks noChangeAspect="1"/>
          </p:cNvPicPr>
          <p:nvPr/>
        </p:nvPicPr>
        <p:blipFill>
          <a:blip r:embed="rId6"/>
          <a:stretch>
            <a:fillRect/>
          </a:stretch>
        </p:blipFill>
        <p:spPr>
          <a:xfrm>
            <a:off x="8232819" y="145894"/>
            <a:ext cx="1676400" cy="1038225"/>
          </a:xfrm>
          <a:prstGeom prst="rect">
            <a:avLst/>
          </a:prstGeom>
        </p:spPr>
      </p:pic>
    </p:spTree>
    <p:extLst>
      <p:ext uri="{BB962C8B-B14F-4D97-AF65-F5344CB8AC3E}">
        <p14:creationId xmlns:p14="http://schemas.microsoft.com/office/powerpoint/2010/main" val="411182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1" y="167425"/>
            <a:ext cx="11513713" cy="2292440"/>
          </a:xfrm>
        </p:spPr>
        <p:txBody>
          <a:bodyPr>
            <a:normAutofit fontScale="90000"/>
          </a:bodyPr>
          <a:lstStyle/>
          <a:p>
            <a:r>
              <a:rPr lang="en-US" sz="2000" dirty="0">
                <a:highlight>
                  <a:srgbClr val="FFFF00"/>
                </a:highlight>
              </a:rPr>
              <a:t>An </a:t>
            </a:r>
            <a:r>
              <a:rPr lang="en-US" sz="2000" b="1" dirty="0">
                <a:highlight>
                  <a:srgbClr val="FFFF00"/>
                </a:highlight>
              </a:rPr>
              <a:t>analog computer</a:t>
            </a:r>
            <a:r>
              <a:rPr lang="en-US" sz="2000" dirty="0">
                <a:highlight>
                  <a:srgbClr val="FFFF00"/>
                </a:highlight>
              </a:rPr>
              <a:t> or </a:t>
            </a:r>
            <a:r>
              <a:rPr lang="en-US" sz="2000" b="1" dirty="0">
                <a:highlight>
                  <a:srgbClr val="FFFF00"/>
                </a:highlight>
              </a:rPr>
              <a:t>analogue computer</a:t>
            </a:r>
            <a:r>
              <a:rPr lang="en-US" sz="2000" dirty="0">
                <a:highlight>
                  <a:srgbClr val="FFFF00"/>
                </a:highlight>
              </a:rPr>
              <a:t> is a type of </a:t>
            </a:r>
            <a:r>
              <a:rPr lang="en-US" sz="2000" dirty="0">
                <a:highlight>
                  <a:srgbClr val="FFFF00"/>
                </a:highlight>
                <a:hlinkClick r:id="rId2" tooltip="Computer"/>
              </a:rPr>
              <a:t>computer</a:t>
            </a:r>
            <a:r>
              <a:rPr lang="en-US" sz="2000" dirty="0">
                <a:highlight>
                  <a:srgbClr val="FFFF00"/>
                </a:highlight>
              </a:rPr>
              <a:t> that uses the continuous variation aspect of physical phenomena such as </a:t>
            </a:r>
            <a:r>
              <a:rPr lang="en-US" sz="2000" dirty="0">
                <a:highlight>
                  <a:srgbClr val="FFFF00"/>
                </a:highlight>
                <a:hlinkClick r:id="rId3" tooltip="Electrical network"/>
              </a:rPr>
              <a:t>electrical</a:t>
            </a:r>
            <a:r>
              <a:rPr lang="en-US" sz="2000" dirty="0">
                <a:highlight>
                  <a:srgbClr val="FFFF00"/>
                </a:highlight>
              </a:rPr>
              <a:t>, </a:t>
            </a:r>
            <a:r>
              <a:rPr lang="en-US" sz="2000" dirty="0">
                <a:highlight>
                  <a:srgbClr val="FFFF00"/>
                </a:highlight>
                <a:hlinkClick r:id="rId4" tooltip="Mechanics"/>
              </a:rPr>
              <a:t>mechanical</a:t>
            </a:r>
            <a:r>
              <a:rPr lang="en-US" sz="2000" dirty="0">
                <a:highlight>
                  <a:srgbClr val="FFFF00"/>
                </a:highlight>
              </a:rPr>
              <a:t>, or </a:t>
            </a:r>
            <a:r>
              <a:rPr lang="en-US" sz="2000" dirty="0">
                <a:highlight>
                  <a:srgbClr val="FFFF00"/>
                </a:highlight>
                <a:hlinkClick r:id="rId5" tooltip="Hydraulics"/>
              </a:rPr>
              <a:t>hydraulic</a:t>
            </a:r>
            <a:r>
              <a:rPr lang="en-US" sz="2000" dirty="0">
                <a:highlight>
                  <a:srgbClr val="FFFF00"/>
                </a:highlight>
              </a:rPr>
              <a:t> quantities (</a:t>
            </a:r>
            <a:r>
              <a:rPr lang="en-US" sz="2000" i="1" dirty="0">
                <a:highlight>
                  <a:srgbClr val="FFFF00"/>
                </a:highlight>
                <a:hlinkClick r:id="rId6" tooltip="Analog signal"/>
              </a:rPr>
              <a:t>analog signals</a:t>
            </a:r>
            <a:r>
              <a:rPr lang="en-US" sz="2000" dirty="0">
                <a:highlight>
                  <a:srgbClr val="FFFF00"/>
                </a:highlight>
              </a:rPr>
              <a:t>) to </a:t>
            </a:r>
            <a:r>
              <a:rPr lang="en-US" sz="2000" dirty="0">
                <a:highlight>
                  <a:srgbClr val="FFFF00"/>
                </a:highlight>
                <a:hlinkClick r:id="rId7" tooltip="Scientific modelling"/>
              </a:rPr>
              <a:t>model</a:t>
            </a:r>
            <a:r>
              <a:rPr lang="en-US" sz="2000" dirty="0">
                <a:highlight>
                  <a:srgbClr val="FFFF00"/>
                </a:highlight>
              </a:rPr>
              <a:t> the problem being solved</a:t>
            </a:r>
            <a:r>
              <a:rPr lang="en-US" sz="2000" dirty="0"/>
              <a:t>. In contrast, </a:t>
            </a:r>
            <a:r>
              <a:rPr lang="en-US" sz="2000" dirty="0">
                <a:hlinkClick r:id="rId8" tooltip="Digital computer"/>
              </a:rPr>
              <a:t>digital computers</a:t>
            </a:r>
            <a:r>
              <a:rPr lang="en-US" sz="2000" dirty="0"/>
              <a:t> represent varying quantities symbolically and by discrete values of both time and amplitude (</a:t>
            </a:r>
            <a:r>
              <a:rPr lang="en-US" sz="2000" dirty="0">
                <a:hlinkClick r:id="rId9" tooltip="Digital signal"/>
              </a:rPr>
              <a:t>digital signals</a:t>
            </a:r>
            <a:r>
              <a:rPr lang="en-US" sz="2000" dirty="0"/>
              <a:t>).</a:t>
            </a:r>
            <a:br>
              <a:rPr lang="en-US" sz="2000" dirty="0"/>
            </a:br>
            <a:br>
              <a:rPr lang="en-US" sz="2000" dirty="0"/>
            </a:br>
            <a:r>
              <a:rPr lang="en-US" sz="2000" dirty="0"/>
              <a:t>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a:t>
            </a:r>
            <a:r>
              <a:rPr lang="en-US" sz="2000" dirty="0">
                <a:hlinkClick r:id="rId10" tooltip="Flight simulator"/>
              </a:rPr>
              <a:t>flight simulators</a:t>
            </a:r>
            <a:r>
              <a:rPr lang="en-US" sz="2000" dirty="0"/>
              <a:t>, the </a:t>
            </a:r>
            <a:r>
              <a:rPr lang="en-US" sz="2000" dirty="0">
                <a:hlinkClick r:id="rId11" tooltip="Flight computer"/>
              </a:rPr>
              <a:t>flight computer</a:t>
            </a:r>
            <a:r>
              <a:rPr lang="en-US" sz="2000" dirty="0"/>
              <a:t> in </a:t>
            </a:r>
            <a:r>
              <a:rPr lang="en-US" sz="2000" dirty="0">
                <a:hlinkClick r:id="rId12" tooltip="Aircraft"/>
              </a:rPr>
              <a:t>aircraft</a:t>
            </a:r>
            <a:r>
              <a:rPr lang="en-US" sz="2000" dirty="0"/>
              <a:t>, and for teaching </a:t>
            </a:r>
            <a:r>
              <a:rPr lang="en-US" sz="2000" dirty="0">
                <a:hlinkClick r:id="rId13" tooltip="Control system"/>
              </a:rPr>
              <a:t>control systems</a:t>
            </a:r>
            <a:r>
              <a:rPr lang="en-US" sz="2000" dirty="0"/>
              <a:t> in universities.</a:t>
            </a:r>
          </a:p>
        </p:txBody>
      </p:sp>
      <p:pic>
        <p:nvPicPr>
          <p:cNvPr id="4" name="Content Placeholder 3"/>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741238" y="2622809"/>
            <a:ext cx="3139854" cy="4181717"/>
          </a:xfrm>
        </p:spPr>
      </p:pic>
      <p:sp>
        <p:nvSpPr>
          <p:cNvPr id="5" name="Title 1"/>
          <p:cNvSpPr txBox="1">
            <a:spLocks/>
          </p:cNvSpPr>
          <p:nvPr/>
        </p:nvSpPr>
        <p:spPr>
          <a:xfrm>
            <a:off x="5422006" y="4713668"/>
            <a:ext cx="6568226" cy="19447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dirty="0">
                <a:highlight>
                  <a:srgbClr val="FFFF00"/>
                </a:highlight>
              </a:rPr>
              <a:t>A 1960 Newmark analogue computer</a:t>
            </a:r>
            <a:r>
              <a:rPr lang="en-US" sz="2400" dirty="0"/>
              <a:t>, made up of five units. This computer was used to solve </a:t>
            </a:r>
            <a:r>
              <a:rPr lang="en-US" sz="2400" dirty="0">
                <a:hlinkClick r:id="rId15" tooltip="Differential equation"/>
              </a:rPr>
              <a:t>differential equations</a:t>
            </a:r>
            <a:r>
              <a:rPr lang="en-US" sz="2400" dirty="0"/>
              <a:t> and is currently housed at the </a:t>
            </a:r>
            <a:r>
              <a:rPr lang="en-US" sz="2400" dirty="0">
                <a:hlinkClick r:id="rId16" tooltip="Cambridge Museum of Technology"/>
              </a:rPr>
              <a:t>Cambridge Museum of Technology</a:t>
            </a:r>
            <a:r>
              <a:rPr lang="en-US" sz="2400" dirty="0"/>
              <a:t>.</a:t>
            </a:r>
          </a:p>
        </p:txBody>
      </p:sp>
    </p:spTree>
    <p:extLst>
      <p:ext uri="{BB962C8B-B14F-4D97-AF65-F5344CB8AC3E}">
        <p14:creationId xmlns:p14="http://schemas.microsoft.com/office/powerpoint/2010/main" val="492596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107548"/>
            <a:ext cx="11655381" cy="1090187"/>
          </a:xfrm>
        </p:spPr>
        <p:txBody>
          <a:bodyPr>
            <a:normAutofit/>
          </a:bodyPr>
          <a:lstStyle/>
          <a:p>
            <a:r>
              <a:rPr lang="en-US" sz="2400" b="1" dirty="0">
                <a:solidFill>
                  <a:srgbClr val="FF0000"/>
                </a:solidFill>
              </a:rPr>
              <a:t>ENIAC</a:t>
            </a:r>
            <a:r>
              <a:rPr lang="en-US" sz="2400" dirty="0"/>
              <a:t>: </a:t>
            </a:r>
            <a:r>
              <a:rPr lang="en-US" sz="2400" dirty="0">
                <a:highlight>
                  <a:srgbClr val="FFFF00"/>
                </a:highlight>
              </a:rPr>
              <a:t>Two professors at the University of Pennsylvania, John </a:t>
            </a:r>
            <a:r>
              <a:rPr lang="en-US" sz="2400" dirty="0" err="1">
                <a:highlight>
                  <a:srgbClr val="FFFF00"/>
                </a:highlight>
              </a:rPr>
              <a:t>Mauchly</a:t>
            </a:r>
            <a:r>
              <a:rPr lang="en-US" sz="2400" dirty="0">
                <a:highlight>
                  <a:srgbClr val="FFFF00"/>
                </a:highlight>
              </a:rPr>
              <a:t> and J. </a:t>
            </a:r>
            <a:r>
              <a:rPr lang="en-US" sz="2400" dirty="0" err="1">
                <a:highlight>
                  <a:srgbClr val="FFFF00"/>
                </a:highlight>
              </a:rPr>
              <a:t>Presper</a:t>
            </a:r>
            <a:r>
              <a:rPr lang="en-US" sz="2400" dirty="0">
                <a:highlight>
                  <a:srgbClr val="FFFF00"/>
                </a:highlight>
              </a:rPr>
              <a:t> Eckert, design and build the Electronic Numerical Integrator and Calculator (ENIAC</a:t>
            </a:r>
            <a:r>
              <a:rPr lang="en-US" sz="2400" dirty="0"/>
              <a:t>). The machine is the first "automatic, general-purpose, electronic, decimal, digital computer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549" y="1197735"/>
            <a:ext cx="9889304" cy="5566557"/>
          </a:xfrm>
        </p:spPr>
      </p:pic>
    </p:spTree>
    <p:extLst>
      <p:ext uri="{BB962C8B-B14F-4D97-AF65-F5344CB8AC3E}">
        <p14:creationId xmlns:p14="http://schemas.microsoft.com/office/powerpoint/2010/main" val="1876477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365125"/>
            <a:ext cx="11784169" cy="1325563"/>
          </a:xfrm>
        </p:spPr>
        <p:txBody>
          <a:bodyPr>
            <a:noAutofit/>
          </a:bodyPr>
          <a:lstStyle/>
          <a:p>
            <a:pPr algn="just"/>
            <a:r>
              <a:rPr lang="en-US" sz="2400" b="1" dirty="0"/>
              <a:t>1981:</a:t>
            </a:r>
            <a:r>
              <a:rPr lang="en-US" sz="2400" dirty="0"/>
              <a:t> "Acorn," IBM's first personal computer, is released onto the market at a price point of $1,565, according to IBM. </a:t>
            </a:r>
            <a:r>
              <a:rPr lang="en-US" sz="2400" dirty="0">
                <a:highlight>
                  <a:srgbClr val="FFFF00"/>
                </a:highlight>
              </a:rPr>
              <a:t>Acorn uses the MS-DOS operating system from Windows</a:t>
            </a:r>
            <a:r>
              <a:rPr lang="en-US" sz="2400" dirty="0"/>
              <a:t>. Optional features include a display, printer, two diskette drives, extra memory, a game adapter and more.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014" y="2289264"/>
            <a:ext cx="7730399" cy="4351338"/>
          </a:xfrm>
        </p:spPr>
      </p:pic>
    </p:spTree>
    <p:extLst>
      <p:ext uri="{BB962C8B-B14F-4D97-AF65-F5344CB8AC3E}">
        <p14:creationId xmlns:p14="http://schemas.microsoft.com/office/powerpoint/2010/main" val="391569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highlight>
                  <a:srgbClr val="FFFF00"/>
                </a:highlight>
              </a:rPr>
              <a:t>F</a:t>
            </a:r>
            <a:r>
              <a:rPr lang="en-US" sz="2600" dirty="0">
                <a:highlight>
                  <a:srgbClr val="FFFF00"/>
                </a:highlight>
              </a:rPr>
              <a:t>irst </a:t>
            </a:r>
            <a:r>
              <a:rPr lang="en-US" sz="2600" dirty="0">
                <a:solidFill>
                  <a:srgbClr val="FF0000"/>
                </a:solidFill>
                <a:highlight>
                  <a:srgbClr val="FFFF00"/>
                </a:highlight>
              </a:rPr>
              <a:t>programmable</a:t>
            </a:r>
            <a:r>
              <a:rPr lang="en-US" sz="2600" dirty="0">
                <a:highlight>
                  <a:srgbClr val="FFFF00"/>
                </a:highlight>
              </a:rPr>
              <a:t>, </a:t>
            </a:r>
            <a:r>
              <a:rPr lang="en-US" sz="2600" dirty="0">
                <a:solidFill>
                  <a:srgbClr val="FF0000"/>
                </a:solidFill>
                <a:highlight>
                  <a:srgbClr val="FFFF00"/>
                </a:highlight>
              </a:rPr>
              <a:t>electronic</a:t>
            </a:r>
            <a:r>
              <a:rPr lang="en-US" sz="2600" dirty="0">
                <a:highlight>
                  <a:srgbClr val="FFFF00"/>
                </a:highlight>
              </a:rPr>
              <a:t>, general-purpose </a:t>
            </a:r>
            <a:r>
              <a:rPr lang="en-US" sz="2600" dirty="0">
                <a:solidFill>
                  <a:srgbClr val="FF0000"/>
                </a:solidFill>
                <a:highlight>
                  <a:srgbClr val="FFFF00"/>
                </a:highlight>
              </a:rPr>
              <a:t>digital</a:t>
            </a:r>
            <a:r>
              <a:rPr lang="en-US" sz="2600" dirty="0">
                <a:solidFill>
                  <a:schemeClr val="hlink"/>
                </a:solidFill>
                <a:highlight>
                  <a:srgbClr val="FFFF00"/>
                </a:highlight>
              </a:rPr>
              <a:t> computer</a:t>
            </a:r>
            <a:r>
              <a:rPr lang="en-US" sz="2600" dirty="0">
                <a:highlight>
                  <a:srgbClr val="FFFF00"/>
                </a:highlight>
              </a:rPr>
              <a:t>.</a:t>
            </a:r>
            <a:r>
              <a:rPr lang="en-US" sz="2600" baseline="30000" dirty="0"/>
              <a:t> </a:t>
            </a:r>
            <a:endParaRPr sz="2600" dirty="0"/>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highlight>
                  <a:srgbClr val="FFFF00"/>
                </a:highlight>
              </a:rPr>
              <a:t>After the </a:t>
            </a:r>
            <a:r>
              <a:rPr lang="en-US" dirty="0">
                <a:solidFill>
                  <a:srgbClr val="FF0000"/>
                </a:solidFill>
                <a:highlight>
                  <a:srgbClr val="FFFF00"/>
                </a:highlight>
              </a:rPr>
              <a:t>program</a:t>
            </a:r>
            <a:r>
              <a:rPr lang="en-US" dirty="0">
                <a:highlight>
                  <a:srgbClr val="FFFF00"/>
                </a:highlight>
              </a:rPr>
              <a:t> was figured out on paper, the process of getting the program into ENIAC by </a:t>
            </a:r>
            <a:r>
              <a:rPr lang="en-US" dirty="0">
                <a:solidFill>
                  <a:srgbClr val="FF0000"/>
                </a:solidFill>
                <a:highlight>
                  <a:srgbClr val="FFFF00"/>
                </a:highlight>
              </a:rPr>
              <a:t>manipulating its switches and cables </a:t>
            </a:r>
            <a:r>
              <a:rPr lang="en-US" dirty="0">
                <a:highlight>
                  <a:srgbClr val="FFFF00"/>
                </a:highlight>
              </a:rPr>
              <a:t>could take days. </a:t>
            </a:r>
            <a:endParaRPr sz="4000" baseline="30000" dirty="0">
              <a:highlight>
                <a:srgbClr val="FFFF00"/>
              </a:highlight>
            </a:endParaRPr>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a16="http://schemas.microsoft.com/office/drawing/2014/main"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a16="http://schemas.microsoft.com/office/drawing/2014/main"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8"/>
          <p:cNvSpPr txBox="1">
            <a:spLocks noGrp="1"/>
          </p:cNvSpPr>
          <p:nvPr>
            <p:ph type="body" idx="1"/>
          </p:nvPr>
        </p:nvSpPr>
        <p:spPr>
          <a:xfrm>
            <a:off x="243089" y="189406"/>
            <a:ext cx="11705822" cy="18481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ENIAC was just a large collection of arithmetic machines, which originally had programs set up into the machine by a combination of </a:t>
            </a:r>
            <a:r>
              <a:rPr lang="en-US" u="sng" dirty="0">
                <a:solidFill>
                  <a:srgbClr val="FF0000"/>
                </a:solidFill>
              </a:rPr>
              <a:t>plugboard</a:t>
            </a:r>
            <a:r>
              <a:rPr lang="en-US" dirty="0"/>
              <a:t> wiring and three portable function tables (containing 1200 ten-way switches each).</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3" name="Picture 2">
            <a:extLst>
              <a:ext uri="{FF2B5EF4-FFF2-40B4-BE49-F238E27FC236}">
                <a16:creationId xmlns:a16="http://schemas.microsoft.com/office/drawing/2014/main" id="{34378732-5468-45FC-B7DE-0C6529751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139" y="1749287"/>
            <a:ext cx="6811617" cy="51087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C63C-8825-47DC-BD50-80EDEDF50EA7}"/>
              </a:ext>
            </a:extLst>
          </p:cNvPr>
          <p:cNvSpPr>
            <a:spLocks noGrp="1"/>
          </p:cNvSpPr>
          <p:nvPr>
            <p:ph type="title"/>
          </p:nvPr>
        </p:nvSpPr>
        <p:spPr>
          <a:xfrm>
            <a:off x="838200" y="365126"/>
            <a:ext cx="10515600" cy="774562"/>
          </a:xfrm>
        </p:spPr>
        <p:txBody>
          <a:bodyPr/>
          <a:lstStyle/>
          <a:p>
            <a:r>
              <a:rPr lang="en-US" b="1" dirty="0">
                <a:solidFill>
                  <a:schemeClr val="accent5"/>
                </a:solidFill>
              </a:rPr>
              <a:t>What we will discuss…</a:t>
            </a:r>
          </a:p>
        </p:txBody>
      </p:sp>
      <p:sp>
        <p:nvSpPr>
          <p:cNvPr id="3" name="Content Placeholder 2">
            <a:extLst>
              <a:ext uri="{FF2B5EF4-FFF2-40B4-BE49-F238E27FC236}">
                <a16:creationId xmlns:a16="http://schemas.microsoft.com/office/drawing/2014/main" id="{4D11A96C-3795-4C7E-8953-AAEF2107C47A}"/>
              </a:ext>
            </a:extLst>
          </p:cNvPr>
          <p:cNvSpPr>
            <a:spLocks noGrp="1"/>
          </p:cNvSpPr>
          <p:nvPr>
            <p:ph idx="1"/>
          </p:nvPr>
        </p:nvSpPr>
        <p:spPr>
          <a:xfrm>
            <a:off x="424069" y="1139688"/>
            <a:ext cx="11502887" cy="5565912"/>
          </a:xfrm>
        </p:spPr>
        <p:txBody>
          <a:bodyPr>
            <a:noAutofit/>
          </a:bodyPr>
          <a:lstStyle/>
          <a:p>
            <a:pPr>
              <a:lnSpc>
                <a:spcPct val="100000"/>
              </a:lnSpc>
            </a:pPr>
            <a:r>
              <a:rPr lang="en-US" sz="3600" i="1" dirty="0"/>
              <a:t>Functional units and Interconnections</a:t>
            </a:r>
          </a:p>
          <a:p>
            <a:pPr>
              <a:lnSpc>
                <a:spcPct val="100000"/>
              </a:lnSpc>
            </a:pPr>
            <a:r>
              <a:rPr lang="en-US" sz="3600" i="1" dirty="0"/>
              <a:t>Define </a:t>
            </a:r>
            <a:r>
              <a:rPr lang="en-US" sz="3600" i="1" dirty="0">
                <a:solidFill>
                  <a:srgbClr val="FF0000"/>
                </a:solidFill>
              </a:rPr>
              <a:t>Computer Architecture </a:t>
            </a:r>
            <a:r>
              <a:rPr lang="en-US" sz="3600" i="1" dirty="0"/>
              <a:t>&amp; </a:t>
            </a:r>
            <a:r>
              <a:rPr lang="en-US" sz="3600" i="1" dirty="0">
                <a:solidFill>
                  <a:srgbClr val="FF0000"/>
                </a:solidFill>
              </a:rPr>
              <a:t>Computer Organization</a:t>
            </a:r>
          </a:p>
          <a:p>
            <a:pPr>
              <a:lnSpc>
                <a:spcPct val="100000"/>
              </a:lnSpc>
            </a:pPr>
            <a:r>
              <a:rPr lang="en-US" sz="3600" i="1" dirty="0"/>
              <a:t>How computers work?</a:t>
            </a:r>
          </a:p>
          <a:p>
            <a:pPr>
              <a:lnSpc>
                <a:spcPct val="100000"/>
              </a:lnSpc>
            </a:pPr>
            <a:r>
              <a:rPr lang="en-US" sz="3600" i="1" dirty="0"/>
              <a:t>How computers run programs?</a:t>
            </a:r>
          </a:p>
          <a:p>
            <a:pPr>
              <a:lnSpc>
                <a:spcPct val="100000"/>
              </a:lnSpc>
            </a:pPr>
            <a:r>
              <a:rPr lang="en-US" sz="3600" i="1" dirty="0"/>
              <a:t>How to assess performance of a computer?</a:t>
            </a:r>
          </a:p>
          <a:p>
            <a:pPr>
              <a:lnSpc>
                <a:spcPct val="100000"/>
              </a:lnSpc>
            </a:pPr>
            <a:r>
              <a:rPr lang="en-US" sz="3600" i="1" dirty="0"/>
              <a:t>How to improve performance of a computer?</a:t>
            </a:r>
          </a:p>
        </p:txBody>
      </p:sp>
    </p:spTree>
    <p:extLst>
      <p:ext uri="{BB962C8B-B14F-4D97-AF65-F5344CB8AC3E}">
        <p14:creationId xmlns:p14="http://schemas.microsoft.com/office/powerpoint/2010/main" val="41819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a:t>
            </a:r>
            <a:r>
              <a:rPr lang="en-US" sz="3500" dirty="0">
                <a:highlight>
                  <a:srgbClr val="FFFF00"/>
                </a:highlight>
              </a:rPr>
              <a:t>was </a:t>
            </a:r>
            <a:r>
              <a:rPr lang="en-US" sz="3500" u="sng" dirty="0">
                <a:solidFill>
                  <a:srgbClr val="FF0000"/>
                </a:solidFill>
                <a:highlight>
                  <a:srgbClr val="FFFF00"/>
                </a:highlight>
              </a:rPr>
              <a:t>binary</a:t>
            </a:r>
            <a:r>
              <a:rPr lang="en-US" sz="3500" dirty="0">
                <a:highlight>
                  <a:srgbClr val="FFFF00"/>
                </a:highlight>
              </a:rPr>
              <a:t> rather than decimal, and was designed to be a </a:t>
            </a:r>
            <a:r>
              <a:rPr lang="en-US" sz="3500" u="sng" dirty="0">
                <a:solidFill>
                  <a:srgbClr val="FF0000"/>
                </a:solidFill>
                <a:highlight>
                  <a:srgbClr val="FFFF00"/>
                </a:highlight>
              </a:rPr>
              <a:t>stored-program computer</a:t>
            </a:r>
            <a:r>
              <a:rPr lang="en-US" sz="3500" dirty="0">
                <a:highlight>
                  <a:srgbClr val="FFFF00"/>
                </a:highlight>
              </a:rPr>
              <a:t>.</a:t>
            </a:r>
            <a:r>
              <a:rPr lang="en-US" sz="3500" dirty="0"/>
              <a:t> </a:t>
            </a:r>
            <a:endParaRPr sz="3500" dirty="0"/>
          </a:p>
          <a:p>
            <a:pPr marL="228600" lvl="0" indent="-228600" algn="just" rtl="0">
              <a:lnSpc>
                <a:spcPct val="90000"/>
              </a:lnSpc>
              <a:spcBef>
                <a:spcPts val="1000"/>
              </a:spcBef>
              <a:spcAft>
                <a:spcPts val="0"/>
              </a:spcAft>
              <a:buClr>
                <a:schemeClr val="dk1"/>
              </a:buClr>
              <a:buSzPts val="2800"/>
              <a:buChar char="•"/>
            </a:pPr>
            <a:r>
              <a:rPr lang="en-US" dirty="0"/>
              <a:t>Functionally, EDVAC was a binary serial computer with automatic addition, subtraction, multiplication, programmed division and automatic checking with an ultrasonic serial memory capacity </a:t>
            </a:r>
            <a:r>
              <a:rPr lang="en-US" dirty="0">
                <a:highlight>
                  <a:srgbClr val="FFFF00"/>
                </a:highlight>
              </a:rPr>
              <a:t>of 1,000 words</a:t>
            </a:r>
            <a:r>
              <a:rPr lang="en-US" dirty="0"/>
              <a:t>. </a:t>
            </a:r>
          </a:p>
          <a:p>
            <a:pPr marL="228600" lvl="0" indent="-228600" algn="just" rtl="0">
              <a:lnSpc>
                <a:spcPct val="90000"/>
              </a:lnSpc>
              <a:spcBef>
                <a:spcPts val="1000"/>
              </a:spcBef>
              <a:spcAft>
                <a:spcPts val="0"/>
              </a:spcAft>
              <a:buClr>
                <a:schemeClr val="dk1"/>
              </a:buClr>
              <a:buSzPts val="2800"/>
              <a:buChar char="•"/>
            </a:pPr>
            <a:r>
              <a:rPr lang="en-US" dirty="0"/>
              <a:t>EDVAC's average addition time was </a:t>
            </a:r>
            <a:r>
              <a:rPr lang="en-US" dirty="0">
                <a:highlight>
                  <a:srgbClr val="FFFF00"/>
                </a:highlight>
              </a:rPr>
              <a:t>864 microseconds and its average multiplication time was 2,900 microseconds.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a16="http://schemas.microsoft.com/office/drawing/2014/main"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8;p41"/>
          <p:cNvSpPr txBox="1">
            <a:spLocks/>
          </p:cNvSpPr>
          <p:nvPr/>
        </p:nvSpPr>
        <p:spPr>
          <a:xfrm>
            <a:off x="287631" y="206062"/>
            <a:ext cx="11603865" cy="2403321"/>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800"/>
              <a:buNone/>
            </a:pPr>
            <a:r>
              <a:rPr lang="en-US" b="1" dirty="0"/>
              <a:t>Stored program computer: </a:t>
            </a:r>
            <a:r>
              <a:rPr lang="en-US" u="sng" dirty="0">
                <a:solidFill>
                  <a:schemeClr val="hlink"/>
                </a:solidFill>
                <a:highlight>
                  <a:srgbClr val="FFFF00"/>
                </a:highlight>
                <a:hlinkClick r:id="rId2"/>
              </a:rPr>
              <a:t>Von Neumann architecture</a:t>
            </a:r>
            <a:endParaRPr lang="en-US" dirty="0">
              <a:highlight>
                <a:srgbClr val="FFFF00"/>
              </a:highlight>
            </a:endParaRPr>
          </a:p>
          <a:p>
            <a:pPr marL="0" indent="0">
              <a:lnSpc>
                <a:spcPct val="100000"/>
              </a:lnSpc>
              <a:spcBef>
                <a:spcPts val="0"/>
              </a:spcBef>
              <a:buClr>
                <a:schemeClr val="dk1"/>
              </a:buClr>
              <a:buSzPts val="2800"/>
              <a:buNone/>
            </a:pPr>
            <a:endParaRPr lang="en-US" dirty="0"/>
          </a:p>
          <a:p>
            <a:pPr>
              <a:lnSpc>
                <a:spcPct val="100000"/>
              </a:lnSpc>
              <a:spcBef>
                <a:spcPts val="0"/>
              </a:spcBef>
              <a:buClr>
                <a:schemeClr val="dk1"/>
              </a:buClr>
              <a:buSzPts val="2800"/>
            </a:pPr>
            <a:r>
              <a:rPr lang="en-US" dirty="0"/>
              <a:t>Both Instructions and Data are stored in RAM in binary</a:t>
            </a:r>
          </a:p>
          <a:p>
            <a:pPr>
              <a:lnSpc>
                <a:spcPct val="100000"/>
              </a:lnSpc>
              <a:spcBef>
                <a:spcPts val="0"/>
              </a:spcBef>
              <a:buClr>
                <a:schemeClr val="dk1"/>
              </a:buClr>
              <a:buSzPts val="2800"/>
            </a:pPr>
            <a:r>
              <a:rPr lang="en-US" dirty="0"/>
              <a:t>Instructions (Program) are modified easily</a:t>
            </a:r>
          </a:p>
          <a:p>
            <a:pPr>
              <a:lnSpc>
                <a:spcPct val="100000"/>
              </a:lnSpc>
              <a:spcBef>
                <a:spcPts val="0"/>
              </a:spcBef>
              <a:buClr>
                <a:schemeClr val="dk1"/>
              </a:buClr>
              <a:buSzPts val="2800"/>
            </a:pPr>
            <a:r>
              <a:rPr lang="en-US" dirty="0">
                <a:highlight>
                  <a:srgbClr val="FFFF00"/>
                </a:highlight>
              </a:rPr>
              <a:t>Single RAM holds both Instructions and Data</a:t>
            </a:r>
          </a:p>
          <a:p>
            <a:pPr>
              <a:lnSpc>
                <a:spcPct val="100000"/>
              </a:lnSpc>
              <a:spcBef>
                <a:spcPts val="0"/>
              </a:spcBef>
              <a:buClr>
                <a:schemeClr val="dk1"/>
              </a:buClr>
              <a:buSzPts val="2800"/>
            </a:pPr>
            <a:r>
              <a:rPr lang="en-US" dirty="0">
                <a:highlight>
                  <a:srgbClr val="FFFF00"/>
                </a:highlight>
              </a:rPr>
              <a:t>Single BUS system was used to connect CPU to RAM  </a:t>
            </a:r>
          </a:p>
          <a:p>
            <a:pPr>
              <a:lnSpc>
                <a:spcPct val="100000"/>
              </a:lnSpc>
              <a:spcBef>
                <a:spcPts val="0"/>
              </a:spcBef>
              <a:buClr>
                <a:schemeClr val="dk1"/>
              </a:buClr>
              <a:buSzPts val="2800"/>
            </a:pPr>
            <a:endParaRPr lang="en-US" dirty="0"/>
          </a:p>
        </p:txBody>
      </p:sp>
      <p:pic>
        <p:nvPicPr>
          <p:cNvPr id="6" name="Picture 5">
            <a:extLst>
              <a:ext uri="{FF2B5EF4-FFF2-40B4-BE49-F238E27FC236}">
                <a16:creationId xmlns:a16="http://schemas.microsoft.com/office/drawing/2014/main" id="{FEA4955D-A195-4D6C-98A3-69645F293DB8}"/>
              </a:ext>
            </a:extLst>
          </p:cNvPr>
          <p:cNvPicPr>
            <a:picLocks noChangeAspect="1"/>
          </p:cNvPicPr>
          <p:nvPr/>
        </p:nvPicPr>
        <p:blipFill>
          <a:blip r:embed="rId3"/>
          <a:stretch>
            <a:fillRect/>
          </a:stretch>
        </p:blipFill>
        <p:spPr>
          <a:xfrm>
            <a:off x="8577029" y="470445"/>
            <a:ext cx="3506454" cy="2138938"/>
          </a:xfrm>
          <a:prstGeom prst="rect">
            <a:avLst/>
          </a:prstGeom>
        </p:spPr>
      </p:pic>
      <p:pic>
        <p:nvPicPr>
          <p:cNvPr id="2" name="Picture 1"/>
          <p:cNvPicPr>
            <a:picLocks noChangeAspect="1"/>
          </p:cNvPicPr>
          <p:nvPr/>
        </p:nvPicPr>
        <p:blipFill>
          <a:blip r:embed="rId4"/>
          <a:stretch>
            <a:fillRect/>
          </a:stretch>
        </p:blipFill>
        <p:spPr>
          <a:xfrm>
            <a:off x="6089563" y="3278456"/>
            <a:ext cx="5993920" cy="2440148"/>
          </a:xfrm>
          <a:prstGeom prst="rect">
            <a:avLst/>
          </a:prstGeom>
        </p:spPr>
      </p:pic>
      <p:pic>
        <p:nvPicPr>
          <p:cNvPr id="7" name="Google Shape;275;p45"/>
          <p:cNvPicPr preferRelativeResize="0"/>
          <p:nvPr/>
        </p:nvPicPr>
        <p:blipFill rotWithShape="1">
          <a:blip r:embed="rId5">
            <a:alphaModFix/>
          </a:blip>
          <a:srcRect/>
          <a:stretch/>
        </p:blipFill>
        <p:spPr>
          <a:xfrm>
            <a:off x="801603" y="2944741"/>
            <a:ext cx="4882505" cy="3508673"/>
          </a:xfrm>
          <a:prstGeom prst="rect">
            <a:avLst/>
          </a:prstGeom>
          <a:noFill/>
          <a:ln>
            <a:noFill/>
          </a:ln>
        </p:spPr>
      </p:pic>
    </p:spTree>
    <p:extLst>
      <p:ext uri="{BB962C8B-B14F-4D97-AF65-F5344CB8AC3E}">
        <p14:creationId xmlns:p14="http://schemas.microsoft.com/office/powerpoint/2010/main" val="1200781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5"/>
          <p:cNvPicPr preferRelativeResize="0"/>
          <p:nvPr/>
        </p:nvPicPr>
        <p:blipFill rotWithShape="1">
          <a:blip r:embed="rId3">
            <a:alphaModFix/>
          </a:blip>
          <a:srcRect/>
          <a:stretch/>
        </p:blipFill>
        <p:spPr>
          <a:xfrm>
            <a:off x="8013457" y="3407785"/>
            <a:ext cx="4063313" cy="3188429"/>
          </a:xfrm>
          <a:prstGeom prst="rect">
            <a:avLst/>
          </a:prstGeom>
          <a:noFill/>
          <a:ln>
            <a:noFill/>
          </a:ln>
        </p:spPr>
      </p:pic>
      <p:sp>
        <p:nvSpPr>
          <p:cNvPr id="276" name="Google Shape;276;p45"/>
          <p:cNvSpPr txBox="1">
            <a:spLocks noGrp="1"/>
          </p:cNvSpPr>
          <p:nvPr>
            <p:ph type="title"/>
          </p:nvPr>
        </p:nvSpPr>
        <p:spPr>
          <a:xfrm>
            <a:off x="7582829" y="307859"/>
            <a:ext cx="4609171" cy="404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ct val="100000"/>
              <a:buFont typeface="Calibri"/>
              <a:buNone/>
            </a:pPr>
            <a:r>
              <a:rPr lang="en-US" sz="3200" dirty="0">
                <a:solidFill>
                  <a:srgbClr val="7030A0"/>
                </a:solidFill>
              </a:rPr>
              <a:t>von Neumann Architecture</a:t>
            </a:r>
            <a:endParaRPr sz="3200" dirty="0"/>
          </a:p>
        </p:txBody>
      </p:sp>
      <p:sp>
        <p:nvSpPr>
          <p:cNvPr id="277" name="Google Shape;277;p45"/>
          <p:cNvSpPr txBox="1"/>
          <p:nvPr/>
        </p:nvSpPr>
        <p:spPr>
          <a:xfrm>
            <a:off x="137009" y="66907"/>
            <a:ext cx="7713449" cy="6713034"/>
          </a:xfrm>
          <a:prstGeom prst="rect">
            <a:avLst/>
          </a:prstGeom>
          <a:noFill/>
          <a:ln>
            <a:noFill/>
          </a:ln>
        </p:spPr>
        <p:txBody>
          <a:bodyPr spcFirstLastPara="1" wrap="square" lIns="91425" tIns="45700" rIns="91425" bIns="45700" anchor="ctr" anchorCtr="0">
            <a:normAutofit/>
          </a:bodyPr>
          <a:lstStyle/>
          <a:p>
            <a:pPr marR="0" lvl="0" algn="just" rtl="0">
              <a:lnSpc>
                <a:spcPct val="120000"/>
              </a:lnSpc>
              <a:spcBef>
                <a:spcPts val="0"/>
              </a:spcBef>
              <a:spcAft>
                <a:spcPts val="0"/>
              </a:spcAft>
              <a:buClr>
                <a:schemeClr val="dk1"/>
              </a:buClr>
              <a:buSzPts val="2000"/>
            </a:pPr>
            <a:r>
              <a:rPr lang="en-US" sz="2000" dirty="0">
                <a:solidFill>
                  <a:srgbClr val="FF0000"/>
                </a:solidFill>
                <a:latin typeface="Calibri"/>
                <a:ea typeface="Calibri"/>
                <a:cs typeface="Calibri"/>
                <a:sym typeface="Calibri"/>
              </a:rPr>
              <a:t>Key Features</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Data and instructions are both stored in a single primary storage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Instructions are read from memory one at a time and in order (serially as it is stored/as it appears in a program).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The processor decodes and executes one instruction at a time.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Result is stored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CPU reads next instruction from 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a:solidFill>
                  <a:schemeClr val="dk1"/>
                </a:solidFill>
                <a:latin typeface="Calibri"/>
                <a:ea typeface="Calibri"/>
                <a:cs typeface="Calibri"/>
                <a:sym typeface="Calibri"/>
              </a:rPr>
              <a:t>This process continues till the end of the program.</a:t>
            </a:r>
          </a:p>
          <a:p>
            <a:pPr marL="342900" lvl="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Parallel implementation of instructions is not allowed.</a:t>
            </a:r>
          </a:p>
          <a:p>
            <a:pPr marL="34290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Instructions can only be carried out one at a time and sequentially.</a:t>
            </a:r>
          </a:p>
          <a:p>
            <a:pPr marL="342900" indent="-342900" algn="just">
              <a:lnSpc>
                <a:spcPct val="120000"/>
              </a:lnSpc>
              <a:buClr>
                <a:schemeClr val="dk1"/>
              </a:buClr>
              <a:buSzPts val="2000"/>
              <a:buFont typeface="Arial" panose="020B0604020202020204" pitchFamily="34" charset="0"/>
              <a:buChar char="•"/>
            </a:pPr>
            <a:r>
              <a:rPr lang="en-US" sz="2000" dirty="0">
                <a:solidFill>
                  <a:schemeClr val="dk1"/>
                </a:solidFill>
                <a:cs typeface="Calibri"/>
                <a:sym typeface="Calibri"/>
              </a:rPr>
              <a:t>CPU cannot read Instruction and data simultaneously due to a single bus system</a:t>
            </a:r>
            <a:endParaRPr lang="en-US" sz="2000" dirty="0"/>
          </a:p>
          <a:p>
            <a:pPr>
              <a:lnSpc>
                <a:spcPct val="120000"/>
              </a:lnSpc>
            </a:pPr>
            <a:r>
              <a:rPr lang="en-US" sz="2000" b="1" u="sng" dirty="0">
                <a:solidFill>
                  <a:schemeClr val="tx2"/>
                </a:solidFill>
              </a:rPr>
              <a:t>Limitations: </a:t>
            </a:r>
            <a:r>
              <a:rPr lang="en-US" sz="2000" b="1" dirty="0">
                <a:solidFill>
                  <a:srgbClr val="FF0000"/>
                </a:solidFill>
              </a:rPr>
              <a:t>Von Neumann Bottleneck </a:t>
            </a:r>
          </a:p>
          <a:p>
            <a:pPr>
              <a:lnSpc>
                <a:spcPct val="120000"/>
              </a:lnSpc>
            </a:pPr>
            <a:r>
              <a:rPr lang="en-US" sz="2000" dirty="0"/>
              <a:t>An instruction read/fetch and a data operation cannot occur at the same time because they share a common bus.</a:t>
            </a:r>
            <a:endParaRPr lang="en-US" sz="2000" dirty="0">
              <a:effectLst/>
            </a:endParaRPr>
          </a:p>
          <a:p>
            <a:pPr>
              <a:lnSpc>
                <a:spcPct val="120000"/>
              </a:lnSpc>
            </a:pPr>
            <a:r>
              <a:rPr lang="en-US" sz="2000" dirty="0">
                <a:effectLst/>
              </a:rPr>
              <a:t>CPU has to wait and remains idle for a certain amount of time while low speed memory is being accessed.</a:t>
            </a:r>
            <a:r>
              <a:rPr lang="en-US" sz="2000" dirty="0">
                <a:solidFill>
                  <a:schemeClr val="dk1"/>
                </a:solidFill>
                <a:latin typeface="Calibri"/>
                <a:cs typeface="Calibri"/>
                <a:sym typeface="Calibri"/>
              </a:rPr>
              <a:t> </a:t>
            </a:r>
          </a:p>
          <a:p>
            <a:pPr>
              <a:lnSpc>
                <a:spcPct val="120000"/>
              </a:lnSpc>
            </a:pPr>
            <a:r>
              <a:rPr lang="en-US" sz="2000" dirty="0"/>
              <a:t>Von Neumann bottleneck limits the performance of the system.</a:t>
            </a:r>
            <a:endParaRPr lang="en-US" sz="2000" dirty="0">
              <a:effectLst/>
            </a:endParaRPr>
          </a:p>
        </p:txBody>
      </p:sp>
      <p:pic>
        <p:nvPicPr>
          <p:cNvPr id="5" name="Picture 4">
            <a:extLst>
              <a:ext uri="{FF2B5EF4-FFF2-40B4-BE49-F238E27FC236}">
                <a16:creationId xmlns:a16="http://schemas.microsoft.com/office/drawing/2014/main" id="{FEA4955D-A195-4D6C-98A3-69645F293DB8}"/>
              </a:ext>
            </a:extLst>
          </p:cNvPr>
          <p:cNvPicPr>
            <a:picLocks noChangeAspect="1"/>
          </p:cNvPicPr>
          <p:nvPr/>
        </p:nvPicPr>
        <p:blipFill>
          <a:blip r:embed="rId4"/>
          <a:stretch>
            <a:fillRect/>
          </a:stretch>
        </p:blipFill>
        <p:spPr>
          <a:xfrm>
            <a:off x="8013458" y="964266"/>
            <a:ext cx="3261133" cy="198929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908" y="195908"/>
            <a:ext cx="6877053" cy="3229872"/>
          </a:xfrm>
          <a:prstGeom prst="rect">
            <a:avLst/>
          </a:prstGeom>
        </p:spPr>
      </p:pic>
      <p:pic>
        <p:nvPicPr>
          <p:cNvPr id="6" name="Picture 5"/>
          <p:cNvPicPr>
            <a:picLocks noChangeAspect="1"/>
          </p:cNvPicPr>
          <p:nvPr/>
        </p:nvPicPr>
        <p:blipFill>
          <a:blip r:embed="rId3"/>
          <a:stretch>
            <a:fillRect/>
          </a:stretch>
        </p:blipFill>
        <p:spPr>
          <a:xfrm>
            <a:off x="4704921" y="3425781"/>
            <a:ext cx="7293253" cy="3271234"/>
          </a:xfrm>
          <a:prstGeom prst="rect">
            <a:avLst/>
          </a:prstGeom>
        </p:spPr>
      </p:pic>
    </p:spTree>
    <p:extLst>
      <p:ext uri="{BB962C8B-B14F-4D97-AF65-F5344CB8AC3E}">
        <p14:creationId xmlns:p14="http://schemas.microsoft.com/office/powerpoint/2010/main" val="1037170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32893" y="518698"/>
            <a:ext cx="6012141" cy="2391927"/>
          </a:xfrm>
          <a:prstGeom prst="rect">
            <a:avLst/>
          </a:prstGeom>
        </p:spPr>
      </p:pic>
      <p:pic>
        <p:nvPicPr>
          <p:cNvPr id="7" name="Picture 6"/>
          <p:cNvPicPr>
            <a:picLocks noChangeAspect="1"/>
          </p:cNvPicPr>
          <p:nvPr/>
        </p:nvPicPr>
        <p:blipFill>
          <a:blip r:embed="rId3"/>
          <a:stretch>
            <a:fillRect/>
          </a:stretch>
        </p:blipFill>
        <p:spPr>
          <a:xfrm>
            <a:off x="232893" y="3164043"/>
            <a:ext cx="6012141" cy="2872609"/>
          </a:xfrm>
          <a:prstGeom prst="rect">
            <a:avLst/>
          </a:prstGeom>
        </p:spPr>
      </p:pic>
      <p:pic>
        <p:nvPicPr>
          <p:cNvPr id="8" name="Picture 7"/>
          <p:cNvPicPr>
            <a:picLocks noChangeAspect="1"/>
          </p:cNvPicPr>
          <p:nvPr/>
        </p:nvPicPr>
        <p:blipFill>
          <a:blip r:embed="rId4"/>
          <a:stretch>
            <a:fillRect/>
          </a:stretch>
        </p:blipFill>
        <p:spPr>
          <a:xfrm>
            <a:off x="6384700" y="518698"/>
            <a:ext cx="5682593" cy="2645345"/>
          </a:xfrm>
          <a:prstGeom prst="rect">
            <a:avLst/>
          </a:prstGeom>
        </p:spPr>
      </p:pic>
      <p:pic>
        <p:nvPicPr>
          <p:cNvPr id="9" name="Picture 8"/>
          <p:cNvPicPr>
            <a:picLocks noChangeAspect="1"/>
          </p:cNvPicPr>
          <p:nvPr/>
        </p:nvPicPr>
        <p:blipFill>
          <a:blip r:embed="rId5"/>
          <a:stretch>
            <a:fillRect/>
          </a:stretch>
        </p:blipFill>
        <p:spPr>
          <a:xfrm>
            <a:off x="6384699" y="3511405"/>
            <a:ext cx="5706175" cy="2760606"/>
          </a:xfrm>
          <a:prstGeom prst="rect">
            <a:avLst/>
          </a:prstGeom>
        </p:spPr>
      </p:pic>
    </p:spTree>
    <p:extLst>
      <p:ext uri="{BB962C8B-B14F-4D97-AF65-F5344CB8AC3E}">
        <p14:creationId xmlns:p14="http://schemas.microsoft.com/office/powerpoint/2010/main" val="3929131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F3806-CBAB-4DAB-A79C-AE73A190F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295" y="506690"/>
            <a:ext cx="5661939" cy="5225880"/>
          </a:xfrm>
          <a:prstGeom prst="rect">
            <a:avLst/>
          </a:prstGeom>
        </p:spPr>
      </p:pic>
      <p:pic>
        <p:nvPicPr>
          <p:cNvPr id="5" name="Google Shape;283;p46" descr="Fig">
            <a:extLst>
              <a:ext uri="{FF2B5EF4-FFF2-40B4-BE49-F238E27FC236}">
                <a16:creationId xmlns:a16="http://schemas.microsoft.com/office/drawing/2014/main" id="{F1A31E23-AC12-4C30-A072-61AC0F2993B3}"/>
              </a:ext>
            </a:extLst>
          </p:cNvPr>
          <p:cNvPicPr preferRelativeResize="0"/>
          <p:nvPr/>
        </p:nvPicPr>
        <p:blipFill rotWithShape="1">
          <a:blip r:embed="rId3">
            <a:alphaModFix/>
          </a:blip>
          <a:srcRect/>
          <a:stretch/>
        </p:blipFill>
        <p:spPr>
          <a:xfrm>
            <a:off x="352101" y="506690"/>
            <a:ext cx="5969186" cy="2249817"/>
          </a:xfrm>
          <a:prstGeom prst="rect">
            <a:avLst/>
          </a:prstGeom>
          <a:noFill/>
          <a:ln>
            <a:noFill/>
          </a:ln>
        </p:spPr>
      </p:pic>
      <p:pic>
        <p:nvPicPr>
          <p:cNvPr id="7" name="Picture 6">
            <a:extLst>
              <a:ext uri="{FF2B5EF4-FFF2-40B4-BE49-F238E27FC236}">
                <a16:creationId xmlns:a16="http://schemas.microsoft.com/office/drawing/2014/main" id="{31EC6A6A-2C0D-4E21-A785-9861EBE1C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91" y="2947811"/>
            <a:ext cx="6069495" cy="3754895"/>
          </a:xfrm>
          <a:prstGeom prst="rect">
            <a:avLst/>
          </a:prstGeom>
        </p:spPr>
      </p:pic>
    </p:spTree>
    <p:extLst>
      <p:ext uri="{BB962C8B-B14F-4D97-AF65-F5344CB8AC3E}">
        <p14:creationId xmlns:p14="http://schemas.microsoft.com/office/powerpoint/2010/main" val="3278261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p:nvPr/>
        </p:nvSpPr>
        <p:spPr>
          <a:xfrm>
            <a:off x="0" y="30433"/>
            <a:ext cx="5678662" cy="67309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Local bus</a:t>
            </a:r>
            <a:r>
              <a:rPr lang="en-US" sz="2000">
                <a:solidFill>
                  <a:schemeClr val="dk1"/>
                </a:solidFill>
                <a:latin typeface="Calibri"/>
                <a:ea typeface="Calibri"/>
                <a:cs typeface="Calibri"/>
                <a:sym typeface="Calibri"/>
              </a:rPr>
              <a:t> is a </a:t>
            </a:r>
            <a:r>
              <a:rPr lang="en-US" sz="2000" b="1">
                <a:solidFill>
                  <a:schemeClr val="dk1"/>
                </a:solidFill>
                <a:latin typeface="Calibri"/>
                <a:ea typeface="Calibri"/>
                <a:cs typeface="Calibri"/>
                <a:sym typeface="Calibri"/>
              </a:rPr>
              <a:t>computer bus</a:t>
            </a:r>
            <a:r>
              <a:rPr lang="en-US" sz="2000">
                <a:solidFill>
                  <a:schemeClr val="dk1"/>
                </a:solidFill>
                <a:latin typeface="Calibri"/>
                <a:ea typeface="Calibri"/>
                <a:cs typeface="Calibri"/>
                <a:sym typeface="Calibri"/>
              </a:rPr>
              <a:t> that connects </a:t>
            </a:r>
            <a:r>
              <a:rPr lang="en-US" sz="2000" b="1">
                <a:solidFill>
                  <a:schemeClr val="dk1"/>
                </a:solidFill>
                <a:latin typeface="Calibri"/>
                <a:ea typeface="Calibri"/>
                <a:cs typeface="Calibri"/>
                <a:sym typeface="Calibri"/>
              </a:rPr>
              <a:t>CPU </a:t>
            </a:r>
            <a:r>
              <a:rPr lang="en-US" sz="2000">
                <a:solidFill>
                  <a:schemeClr val="dk1"/>
                </a:solidFill>
                <a:latin typeface="Calibri"/>
                <a:ea typeface="Calibri"/>
                <a:cs typeface="Calibri"/>
                <a:sym typeface="Calibri"/>
              </a:rPr>
              <a:t>directly to one or more slots. The significance of direct connection to the </a:t>
            </a:r>
            <a:r>
              <a:rPr lang="en-US" sz="2000" b="1">
                <a:solidFill>
                  <a:schemeClr val="dk1"/>
                </a:solidFill>
                <a:latin typeface="Calibri"/>
                <a:ea typeface="Calibri"/>
                <a:cs typeface="Calibri"/>
                <a:sym typeface="Calibri"/>
              </a:rPr>
              <a:t>CPU</a:t>
            </a:r>
            <a:r>
              <a:rPr lang="en-US" sz="2000">
                <a:solidFill>
                  <a:schemeClr val="dk1"/>
                </a:solidFill>
                <a:latin typeface="Calibri"/>
                <a:ea typeface="Calibri"/>
                <a:cs typeface="Calibri"/>
                <a:sym typeface="Calibri"/>
              </a:rPr>
              <a:t> is avoiding the bottleneck created by the expansion </a:t>
            </a:r>
            <a:r>
              <a:rPr lang="en-US" sz="2000" b="1">
                <a:solidFill>
                  <a:schemeClr val="dk1"/>
                </a:solidFill>
                <a:latin typeface="Calibri"/>
                <a:ea typeface="Calibri"/>
                <a:cs typeface="Calibri"/>
                <a:sym typeface="Calibri"/>
              </a:rPr>
              <a:t>bus</a:t>
            </a:r>
            <a:r>
              <a:rPr lang="en-US" sz="2000">
                <a:solidFill>
                  <a:schemeClr val="dk1"/>
                </a:solidFill>
                <a:latin typeface="Calibri"/>
                <a:ea typeface="Calibri"/>
                <a:cs typeface="Calibri"/>
                <a:sym typeface="Calibri"/>
              </a:rPr>
              <a:t>, thus providing fast throughput.</a:t>
            </a:r>
            <a:endParaRPr sz="2000" b="1">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Expansion Bus Types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These are some of the common expansion bus types that have been used in computers: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ISA</a:t>
            </a:r>
            <a:r>
              <a:rPr lang="en-US" sz="2000">
                <a:solidFill>
                  <a:schemeClr val="dk1"/>
                </a:solidFill>
                <a:latin typeface="Calibri"/>
                <a:ea typeface="Calibri"/>
                <a:cs typeface="Calibri"/>
                <a:sym typeface="Calibri"/>
              </a:rPr>
              <a:t> -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EISA</a:t>
            </a:r>
            <a:r>
              <a:rPr lang="en-US" sz="2000">
                <a:solidFill>
                  <a:schemeClr val="dk1"/>
                </a:solidFill>
                <a:latin typeface="Calibri"/>
                <a:ea typeface="Calibri"/>
                <a:cs typeface="Calibri"/>
                <a:sym typeface="Calibri"/>
              </a:rPr>
              <a:t> - Extended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MCA</a:t>
            </a:r>
            <a:r>
              <a:rPr lang="en-US" sz="2000">
                <a:solidFill>
                  <a:schemeClr val="dk1"/>
                </a:solidFill>
                <a:latin typeface="Calibri"/>
                <a:ea typeface="Calibri"/>
                <a:cs typeface="Calibri"/>
                <a:sym typeface="Calibri"/>
              </a:rPr>
              <a:t> - Micro Channel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VESA</a:t>
            </a:r>
            <a:r>
              <a:rPr lang="en-US" sz="2000">
                <a:solidFill>
                  <a:schemeClr val="dk1"/>
                </a:solidFill>
                <a:latin typeface="Calibri"/>
                <a:ea typeface="Calibri"/>
                <a:cs typeface="Calibri"/>
                <a:sym typeface="Calibri"/>
              </a:rPr>
              <a:t> - Video Electronics Standards Association</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PCI</a:t>
            </a:r>
            <a:r>
              <a:rPr lang="en-US" sz="2000">
                <a:solidFill>
                  <a:schemeClr val="dk1"/>
                </a:solidFill>
                <a:latin typeface="Calibri"/>
                <a:ea typeface="Calibri"/>
                <a:cs typeface="Calibri"/>
                <a:sym typeface="Calibri"/>
              </a:rPr>
              <a:t> - Peripheral Component Interconnect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PCI Express (PCI-X)</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PCMCIA</a:t>
            </a:r>
            <a:r>
              <a:rPr lang="en-US" sz="2000">
                <a:solidFill>
                  <a:schemeClr val="dk1"/>
                </a:solidFill>
                <a:latin typeface="Calibri"/>
                <a:ea typeface="Calibri"/>
                <a:cs typeface="Calibri"/>
                <a:sym typeface="Calibri"/>
              </a:rPr>
              <a:t> - Personal Computer Memory Card Industry Association (Also called PC bus)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AGP</a:t>
            </a:r>
            <a:r>
              <a:rPr lang="en-US" sz="2000">
                <a:solidFill>
                  <a:schemeClr val="dk1"/>
                </a:solidFill>
                <a:latin typeface="Calibri"/>
                <a:ea typeface="Calibri"/>
                <a:cs typeface="Calibri"/>
                <a:sym typeface="Calibri"/>
              </a:rPr>
              <a:t> - Accelerated Graphics Port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SCSI</a:t>
            </a:r>
            <a:r>
              <a:rPr lang="en-US" sz="2000">
                <a:solidFill>
                  <a:schemeClr val="dk1"/>
                </a:solidFill>
                <a:latin typeface="Calibri"/>
                <a:ea typeface="Calibri"/>
                <a:cs typeface="Calibri"/>
                <a:sym typeface="Calibri"/>
              </a:rPr>
              <a:t> - Small Computer Systems Interface</a:t>
            </a:r>
            <a:endParaRPr/>
          </a:p>
        </p:txBody>
      </p:sp>
      <p:pic>
        <p:nvPicPr>
          <p:cNvPr id="430" name="Google Shape;430;p64"/>
          <p:cNvPicPr preferRelativeResize="0">
            <a:picLocks noGrp="1"/>
          </p:cNvPicPr>
          <p:nvPr>
            <p:ph type="body" idx="1"/>
          </p:nvPr>
        </p:nvPicPr>
        <p:blipFill rotWithShape="1">
          <a:blip r:embed="rId3">
            <a:alphaModFix/>
          </a:blip>
          <a:srcRect/>
          <a:stretch/>
        </p:blipFill>
        <p:spPr>
          <a:xfrm>
            <a:off x="5678662" y="30433"/>
            <a:ext cx="6131264" cy="3477295"/>
          </a:xfrm>
          <a:prstGeom prst="rect">
            <a:avLst/>
          </a:prstGeom>
          <a:noFill/>
          <a:ln>
            <a:noFill/>
          </a:ln>
        </p:spPr>
      </p:pic>
      <p:pic>
        <p:nvPicPr>
          <p:cNvPr id="431" name="Google Shape;431;p64"/>
          <p:cNvPicPr preferRelativeResize="0"/>
          <p:nvPr/>
        </p:nvPicPr>
        <p:blipFill rotWithShape="1">
          <a:blip r:embed="rId4">
            <a:alphaModFix/>
          </a:blip>
          <a:srcRect/>
          <a:stretch/>
        </p:blipFill>
        <p:spPr>
          <a:xfrm>
            <a:off x="5678662" y="3695424"/>
            <a:ext cx="6131264" cy="3163527"/>
          </a:xfrm>
          <a:prstGeom prst="rect">
            <a:avLst/>
          </a:prstGeom>
          <a:noFill/>
          <a:ln>
            <a:noFill/>
          </a:ln>
        </p:spPr>
      </p:pic>
    </p:spTree>
    <p:extLst>
      <p:ext uri="{BB962C8B-B14F-4D97-AF65-F5344CB8AC3E}">
        <p14:creationId xmlns:p14="http://schemas.microsoft.com/office/powerpoint/2010/main" val="65604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1" name="Google Shape;181;p31"/>
          <p:cNvPicPr preferRelativeResize="0"/>
          <p:nvPr/>
        </p:nvPicPr>
        <p:blipFill rotWithShape="1">
          <a:blip r:embed="rId3">
            <a:alphaModFix/>
          </a:blip>
          <a:srcRect/>
          <a:stretch/>
        </p:blipFill>
        <p:spPr>
          <a:xfrm>
            <a:off x="1036422" y="614461"/>
            <a:ext cx="3435215" cy="2531327"/>
          </a:xfrm>
          <a:prstGeom prst="rect">
            <a:avLst/>
          </a:prstGeom>
          <a:noFill/>
          <a:ln>
            <a:noFill/>
          </a:ln>
        </p:spPr>
      </p:pic>
      <p:pic>
        <p:nvPicPr>
          <p:cNvPr id="3" name="Picture 2">
            <a:extLst>
              <a:ext uri="{FF2B5EF4-FFF2-40B4-BE49-F238E27FC236}">
                <a16:creationId xmlns:a16="http://schemas.microsoft.com/office/drawing/2014/main" id="{61CCA9D1-BA22-4047-9F2D-7790D257CCCF}"/>
              </a:ext>
            </a:extLst>
          </p:cNvPr>
          <p:cNvPicPr>
            <a:picLocks noChangeAspect="1"/>
          </p:cNvPicPr>
          <p:nvPr/>
        </p:nvPicPr>
        <p:blipFill>
          <a:blip r:embed="rId4"/>
          <a:stretch>
            <a:fillRect/>
          </a:stretch>
        </p:blipFill>
        <p:spPr>
          <a:xfrm>
            <a:off x="4917688" y="12303"/>
            <a:ext cx="7026148" cy="599706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221657693"/>
              </p:ext>
            </p:extLst>
          </p:nvPr>
        </p:nvGraphicFramePr>
        <p:xfrm>
          <a:off x="122661" y="4265100"/>
          <a:ext cx="6048375" cy="2447925"/>
        </p:xfrm>
        <a:graphic>
          <a:graphicData uri="http://schemas.openxmlformats.org/presentationml/2006/ole">
            <mc:AlternateContent xmlns:mc="http://schemas.openxmlformats.org/markup-compatibility/2006">
              <mc:Choice xmlns:v="urn:schemas-microsoft-com:vml" Requires="v">
                <p:oleObj name="Bitmap Image" r:id="rId5" imgW="6047619" imgH="2448267" progId="Paint.Picture">
                  <p:embed/>
                </p:oleObj>
              </mc:Choice>
              <mc:Fallback>
                <p:oleObj name="Bitmap Image" r:id="rId5" imgW="6047619" imgH="244826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61" y="4265100"/>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207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Google Shape;180;p31">
            <a:extLst>
              <a:ext uri="{FF2B5EF4-FFF2-40B4-BE49-F238E27FC236}">
                <a16:creationId xmlns:a16="http://schemas.microsoft.com/office/drawing/2014/main" id="{35C014CF-67D6-40A0-9A03-CDAE09A6011F}"/>
              </a:ext>
            </a:extLst>
          </p:cNvPr>
          <p:cNvSpPr txBox="1">
            <a:spLocks/>
          </p:cNvSpPr>
          <p:nvPr/>
        </p:nvSpPr>
        <p:spPr>
          <a:xfrm>
            <a:off x="312036" y="136921"/>
            <a:ext cx="9656214" cy="1188601"/>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pPr>
            <a:r>
              <a:rPr lang="en-US" sz="2800" dirty="0"/>
              <a:t>Representing computer Architecture:</a:t>
            </a:r>
          </a:p>
          <a:p>
            <a:pPr>
              <a:spcBef>
                <a:spcPts val="0"/>
              </a:spcBef>
              <a:buClr>
                <a:schemeClr val="dk1"/>
              </a:buClr>
              <a:buSzPct val="100000"/>
              <a:buFont typeface="Calibri"/>
              <a:buNone/>
            </a:pPr>
            <a:r>
              <a:rPr lang="en-US" sz="2800" dirty="0"/>
              <a:t>schematic diagram: </a:t>
            </a:r>
            <a:r>
              <a:rPr lang="en-US" sz="2800" dirty="0">
                <a:solidFill>
                  <a:srgbClr val="FF0000"/>
                </a:solidFill>
              </a:rPr>
              <a:t>easy to explain interconnection and operation</a:t>
            </a:r>
          </a:p>
        </p:txBody>
      </p:sp>
      <p:sp>
        <p:nvSpPr>
          <p:cNvPr id="2" name="Rectangle 2"/>
          <p:cNvSpPr>
            <a:spLocks noChangeArrowheads="1"/>
          </p:cNvSpPr>
          <p:nvPr/>
        </p:nvSpPr>
        <p:spPr bwMode="auto">
          <a:xfrm>
            <a:off x="156117" y="964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0681120"/>
              </p:ext>
            </p:extLst>
          </p:nvPr>
        </p:nvGraphicFramePr>
        <p:xfrm>
          <a:off x="203742" y="2525507"/>
          <a:ext cx="6048375" cy="2447925"/>
        </p:xfrm>
        <a:graphic>
          <a:graphicData uri="http://schemas.openxmlformats.org/presentationml/2006/ole">
            <mc:AlternateContent xmlns:mc="http://schemas.openxmlformats.org/markup-compatibility/2006">
              <mc:Choice xmlns:v="urn:schemas-microsoft-com:vml" Requires="v">
                <p:oleObj name="Bitmap Image" r:id="rId3" imgW="6047619" imgH="2448267" progId="Paint.Picture">
                  <p:embed/>
                </p:oleObj>
              </mc:Choice>
              <mc:Fallback>
                <p:oleObj name="Bitmap Image" r:id="rId3" imgW="6047619" imgH="24482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742" y="2525507"/>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103" y="1189036"/>
            <a:ext cx="5889897" cy="5668964"/>
          </a:xfrm>
          <a:prstGeom prst="rect">
            <a:avLst/>
          </a:prstGeom>
        </p:spPr>
      </p:pic>
    </p:spTree>
    <p:extLst>
      <p:ext uri="{BB962C8B-B14F-4D97-AF65-F5344CB8AC3E}">
        <p14:creationId xmlns:p14="http://schemas.microsoft.com/office/powerpoint/2010/main" val="226317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C63C-8825-47DC-BD50-80EDEDF50EA7}"/>
              </a:ext>
            </a:extLst>
          </p:cNvPr>
          <p:cNvSpPr>
            <a:spLocks noGrp="1"/>
          </p:cNvSpPr>
          <p:nvPr>
            <p:ph type="title"/>
          </p:nvPr>
        </p:nvSpPr>
        <p:spPr>
          <a:xfrm>
            <a:off x="424068" y="220160"/>
            <a:ext cx="11502887" cy="774562"/>
          </a:xfrm>
        </p:spPr>
        <p:txBody>
          <a:bodyPr>
            <a:normAutofit/>
          </a:bodyPr>
          <a:lstStyle/>
          <a:p>
            <a:r>
              <a:rPr lang="en-US" dirty="0"/>
              <a:t>Technology of main functional unit: </a:t>
            </a:r>
            <a:endParaRPr lang="en-US" b="1" dirty="0">
              <a:solidFill>
                <a:schemeClr val="accent5"/>
              </a:solidFill>
            </a:endParaRPr>
          </a:p>
        </p:txBody>
      </p:sp>
      <p:sp>
        <p:nvSpPr>
          <p:cNvPr id="3" name="Content Placeholder 2">
            <a:extLst>
              <a:ext uri="{FF2B5EF4-FFF2-40B4-BE49-F238E27FC236}">
                <a16:creationId xmlns:a16="http://schemas.microsoft.com/office/drawing/2014/main" id="{4D11A96C-3795-4C7E-8953-AAEF2107C47A}"/>
              </a:ext>
            </a:extLst>
          </p:cNvPr>
          <p:cNvSpPr>
            <a:spLocks noGrp="1"/>
          </p:cNvSpPr>
          <p:nvPr>
            <p:ph idx="1"/>
          </p:nvPr>
        </p:nvSpPr>
        <p:spPr>
          <a:xfrm>
            <a:off x="424070" y="1139688"/>
            <a:ext cx="6623502" cy="5565912"/>
          </a:xfrm>
        </p:spPr>
        <p:txBody>
          <a:bodyPr>
            <a:noAutofit/>
          </a:bodyPr>
          <a:lstStyle/>
          <a:p>
            <a:pPr>
              <a:lnSpc>
                <a:spcPct val="100000"/>
              </a:lnSpc>
            </a:pPr>
            <a:r>
              <a:rPr lang="en-US" dirty="0">
                <a:solidFill>
                  <a:srgbClr val="7030A0"/>
                </a:solidFill>
              </a:rPr>
              <a:t>Semiconductor Technology</a:t>
            </a:r>
            <a:endParaRPr lang="en-US" i="1" dirty="0">
              <a:solidFill>
                <a:srgbClr val="7030A0"/>
              </a:solidFill>
            </a:endParaRPr>
          </a:p>
          <a:p>
            <a:pPr>
              <a:lnSpc>
                <a:spcPct val="100000"/>
              </a:lnSpc>
            </a:pPr>
            <a:r>
              <a:rPr lang="en-US" dirty="0">
                <a:solidFill>
                  <a:srgbClr val="7030A0"/>
                </a:solidFill>
              </a:rPr>
              <a:t>Transistor as basic element in CPU Design</a:t>
            </a:r>
          </a:p>
          <a:p>
            <a:pPr>
              <a:lnSpc>
                <a:spcPct val="100000"/>
              </a:lnSpc>
            </a:pPr>
            <a:r>
              <a:rPr lang="en-US" dirty="0">
                <a:solidFill>
                  <a:srgbClr val="7030A0"/>
                </a:solidFill>
              </a:rPr>
              <a:t>Signal level: 2 levels (On-OFF)</a:t>
            </a:r>
          </a:p>
          <a:p>
            <a:pPr>
              <a:lnSpc>
                <a:spcPct val="100000"/>
              </a:lnSpc>
            </a:pPr>
            <a:r>
              <a:rPr lang="en-US" dirty="0">
                <a:solidFill>
                  <a:srgbClr val="7030A0"/>
                </a:solidFill>
              </a:rPr>
              <a:t>High – Low (Binary- Digital)</a:t>
            </a:r>
          </a:p>
          <a:p>
            <a:pPr>
              <a:lnSpc>
                <a:spcPct val="100000"/>
              </a:lnSpc>
            </a:pPr>
            <a:r>
              <a:rPr lang="en-US" dirty="0">
                <a:solidFill>
                  <a:srgbClr val="7030A0"/>
                </a:solidFill>
              </a:rPr>
              <a:t>Arithmetic Operations in Binary</a:t>
            </a:r>
          </a:p>
          <a:p>
            <a:pPr>
              <a:lnSpc>
                <a:spcPct val="100000"/>
              </a:lnSpc>
            </a:pPr>
            <a:r>
              <a:rPr lang="en-US" dirty="0">
                <a:solidFill>
                  <a:srgbClr val="7030A0"/>
                </a:solidFill>
              </a:rPr>
              <a:t>Data Representation in Binary</a:t>
            </a:r>
          </a:p>
          <a:p>
            <a:pPr>
              <a:lnSpc>
                <a:spcPct val="100000"/>
              </a:lnSpc>
            </a:pPr>
            <a:r>
              <a:rPr lang="en-US" dirty="0">
                <a:solidFill>
                  <a:srgbClr val="7030A0"/>
                </a:solidFill>
              </a:rPr>
              <a:t>Program Representation in Binary</a:t>
            </a:r>
          </a:p>
          <a:p>
            <a:pPr>
              <a:lnSpc>
                <a:spcPct val="100000"/>
              </a:lnSpc>
            </a:pPr>
            <a:r>
              <a:rPr lang="en-US" dirty="0">
                <a:solidFill>
                  <a:srgbClr val="FF0000"/>
                </a:solidFill>
              </a:rPr>
              <a:t>Digital computer</a:t>
            </a:r>
            <a:endParaRPr lang="en-US" sz="36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229" y="199723"/>
            <a:ext cx="3113523" cy="20719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487" y="2338830"/>
            <a:ext cx="2910468" cy="21439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212" y="4955880"/>
            <a:ext cx="3461340" cy="173067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494" y="2957470"/>
            <a:ext cx="2888884" cy="152533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9494" y="5090278"/>
            <a:ext cx="2968154" cy="1615322"/>
          </a:xfrm>
          <a:prstGeom prst="rect">
            <a:avLst/>
          </a:prstGeom>
        </p:spPr>
      </p:pic>
    </p:spTree>
    <p:extLst>
      <p:ext uri="{BB962C8B-B14F-4D97-AF65-F5344CB8AC3E}">
        <p14:creationId xmlns:p14="http://schemas.microsoft.com/office/powerpoint/2010/main" val="3777114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05" y="173633"/>
            <a:ext cx="7063972" cy="655291"/>
          </a:xfrm>
        </p:spPr>
        <p:txBody>
          <a:bodyPr>
            <a:normAutofit fontScale="90000"/>
          </a:bodyPr>
          <a:lstStyle/>
          <a:p>
            <a:r>
              <a:rPr lang="en-US" sz="3200" dirty="0"/>
              <a:t>Computer, software, program and Instruction</a:t>
            </a:r>
          </a:p>
        </p:txBody>
      </p:sp>
      <p:sp>
        <p:nvSpPr>
          <p:cNvPr id="3" name="Content Placeholder 2"/>
          <p:cNvSpPr>
            <a:spLocks noGrp="1"/>
          </p:cNvSpPr>
          <p:nvPr>
            <p:ph idx="1"/>
          </p:nvPr>
        </p:nvSpPr>
        <p:spPr>
          <a:xfrm>
            <a:off x="206865" y="967525"/>
            <a:ext cx="7082311" cy="5745509"/>
          </a:xfrm>
        </p:spPr>
        <p:txBody>
          <a:bodyPr>
            <a:normAutofit lnSpcReduction="10000"/>
          </a:bodyPr>
          <a:lstStyle/>
          <a:p>
            <a:pPr>
              <a:lnSpc>
                <a:spcPct val="100000"/>
              </a:lnSpc>
            </a:pPr>
            <a:r>
              <a:rPr lang="en-US" sz="2400" dirty="0">
                <a:highlight>
                  <a:srgbClr val="FFFF00"/>
                </a:highlight>
              </a:rPr>
              <a:t>CPU and Hardware is designed to perform a fixed number of very simple and elementary operations (arithmetic/logical/data transfer operation),</a:t>
            </a:r>
            <a:r>
              <a:rPr lang="en-US" sz="2400" dirty="0"/>
              <a:t> such as addition of two number, compare two numbers, shift bits left or right, complement etc.</a:t>
            </a:r>
          </a:p>
          <a:p>
            <a:pPr>
              <a:lnSpc>
                <a:spcPct val="100000"/>
              </a:lnSpc>
            </a:pPr>
            <a:r>
              <a:rPr lang="en-US" sz="2400" dirty="0"/>
              <a:t>To do a particular simple and elementary operation, a </a:t>
            </a:r>
            <a:r>
              <a:rPr lang="en-US" sz="2400" dirty="0">
                <a:solidFill>
                  <a:srgbClr val="FF0000"/>
                </a:solidFill>
              </a:rPr>
              <a:t>command is formed in binary </a:t>
            </a:r>
            <a:r>
              <a:rPr lang="en-US" sz="2400" dirty="0"/>
              <a:t>and given to CPU and hardware, called Instruction.  </a:t>
            </a:r>
          </a:p>
          <a:p>
            <a:pPr>
              <a:lnSpc>
                <a:spcPct val="100000"/>
              </a:lnSpc>
            </a:pPr>
            <a:r>
              <a:rPr lang="en-US" sz="2400" dirty="0"/>
              <a:t>Command/instruction in binary is called Machine code. A machine code specifies operation, data or whereabouts data and where to store result.</a:t>
            </a:r>
          </a:p>
          <a:p>
            <a:pPr>
              <a:lnSpc>
                <a:spcPct val="100000"/>
              </a:lnSpc>
            </a:pPr>
            <a:r>
              <a:rPr lang="en-US" sz="2400" dirty="0">
                <a:highlight>
                  <a:srgbClr val="FFFF00"/>
                </a:highlight>
              </a:rPr>
              <a:t>A </a:t>
            </a:r>
            <a:r>
              <a:rPr lang="en-US" sz="2400" b="1" dirty="0">
                <a:highlight>
                  <a:srgbClr val="FFFF00"/>
                </a:highlight>
              </a:rPr>
              <a:t>program </a:t>
            </a:r>
            <a:r>
              <a:rPr lang="en-US" sz="2400" dirty="0">
                <a:highlight>
                  <a:srgbClr val="FFFF00"/>
                </a:highlight>
              </a:rPr>
              <a:t>is a sequence of instructions arranged to solve a mathematical, scientific computation of data processing of different types. </a:t>
            </a:r>
          </a:p>
          <a:p>
            <a:pPr>
              <a:lnSpc>
                <a:spcPct val="100000"/>
              </a:lnSpc>
            </a:pPr>
            <a:r>
              <a:rPr lang="en-US" sz="2400" b="1" dirty="0">
                <a:highlight>
                  <a:srgbClr val="FFFF00"/>
                </a:highlight>
              </a:rPr>
              <a:t>Software</a:t>
            </a:r>
            <a:r>
              <a:rPr lang="en-US" sz="2400" dirty="0">
                <a:highlight>
                  <a:srgbClr val="FFFF00"/>
                </a:highlight>
              </a:rPr>
              <a:t> is a set of computer programs</a:t>
            </a:r>
          </a:p>
        </p:txBody>
      </p:sp>
      <p:pic>
        <p:nvPicPr>
          <p:cNvPr id="4" name="Picture 3">
            <a:extLst>
              <a:ext uri="{FF2B5EF4-FFF2-40B4-BE49-F238E27FC236}">
                <a16:creationId xmlns:a16="http://schemas.microsoft.com/office/drawing/2014/main" id="{61CCA9D1-BA22-4047-9F2D-7790D257CCCF}"/>
              </a:ext>
            </a:extLst>
          </p:cNvPr>
          <p:cNvPicPr>
            <a:picLocks noChangeAspect="1"/>
          </p:cNvPicPr>
          <p:nvPr/>
        </p:nvPicPr>
        <p:blipFill>
          <a:blip r:embed="rId2"/>
          <a:stretch>
            <a:fillRect/>
          </a:stretch>
        </p:blipFill>
        <p:spPr>
          <a:xfrm>
            <a:off x="8263056" y="0"/>
            <a:ext cx="2759858" cy="2355635"/>
          </a:xfrm>
          <a:prstGeom prst="rect">
            <a:avLst/>
          </a:prstGeom>
        </p:spPr>
      </p:pic>
      <p:pic>
        <p:nvPicPr>
          <p:cNvPr id="7" name="Picture 6"/>
          <p:cNvPicPr>
            <a:picLocks noChangeAspect="1"/>
          </p:cNvPicPr>
          <p:nvPr/>
        </p:nvPicPr>
        <p:blipFill>
          <a:blip r:embed="rId3"/>
          <a:stretch>
            <a:fillRect/>
          </a:stretch>
        </p:blipFill>
        <p:spPr>
          <a:xfrm>
            <a:off x="7159083" y="2326215"/>
            <a:ext cx="4480704" cy="4525420"/>
          </a:xfrm>
          <a:prstGeom prst="rect">
            <a:avLst/>
          </a:prstGeom>
        </p:spPr>
      </p:pic>
    </p:spTree>
    <p:extLst>
      <p:ext uri="{BB962C8B-B14F-4D97-AF65-F5344CB8AC3E}">
        <p14:creationId xmlns:p14="http://schemas.microsoft.com/office/powerpoint/2010/main" val="457233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5663</TotalTime>
  <Words>3297</Words>
  <Application>Microsoft Office PowerPoint</Application>
  <PresentationFormat>Widescreen</PresentationFormat>
  <Paragraphs>241</Paragraphs>
  <Slides>56</Slides>
  <Notes>19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1" baseType="lpstr">
      <vt:lpstr>Arial</vt:lpstr>
      <vt:lpstr>Calibri</vt:lpstr>
      <vt:lpstr>Calibri Light</vt:lpstr>
      <vt:lpstr>Office Theme</vt:lpstr>
      <vt:lpstr>Bitmap Image</vt:lpstr>
      <vt:lpstr>Spring 2025-CSE332  Computer Organization  and  Architecture</vt:lpstr>
      <vt:lpstr>Textbooks </vt:lpstr>
      <vt:lpstr>Tests and Evaluation </vt:lpstr>
      <vt:lpstr>Students’ Comments: (please read carefully)</vt:lpstr>
      <vt:lpstr>What we will discuss…</vt:lpstr>
      <vt:lpstr>PowerPoint Presentation</vt:lpstr>
      <vt:lpstr>PowerPoint Presentation</vt:lpstr>
      <vt:lpstr>Technology of main functional unit: </vt:lpstr>
      <vt:lpstr>Computer, software, program and Instruction</vt:lpstr>
      <vt:lpstr>Levels of Program code</vt:lpstr>
      <vt:lpstr>PowerPoint Presentation</vt:lpstr>
      <vt:lpstr>Digital Computers</vt:lpstr>
      <vt:lpstr>PowerPoint Presentation</vt:lpstr>
      <vt:lpstr>Representing computer Architecture: Layers of abstraction</vt:lpstr>
      <vt:lpstr>Components of the CPU: brain to coordinates activities </vt:lpstr>
      <vt:lpstr>CPU / Microprocessor  /  Processor</vt:lpstr>
      <vt:lpstr>ENIAC (Electronic Numerical Integrator and Computer)</vt:lpstr>
      <vt:lpstr>EDVAC (Electronic Discrete Variable Automatic Computer)</vt:lpstr>
      <vt:lpstr>PowerPoint Presentation</vt:lpstr>
      <vt:lpstr>PowerPoint Presentation</vt:lpstr>
      <vt:lpstr>PowerPoint Presentation</vt:lpstr>
      <vt:lpstr>PowerPoint Presentation</vt:lpstr>
      <vt:lpstr>PowerPoint Presentation</vt:lpstr>
      <vt:lpstr>Control Unit</vt:lpstr>
      <vt:lpstr>PowerPoint Presentation</vt:lpstr>
      <vt:lpstr>PowerPoint Presentation</vt:lpstr>
      <vt:lpstr>PowerPoint Presentation</vt:lpstr>
      <vt:lpstr>PowerPoint Presentation</vt:lpstr>
      <vt:lpstr>PowerPoint Presentation</vt:lpstr>
      <vt:lpstr>Read operation: Content of a RAM is copied in a Register</vt:lpstr>
      <vt:lpstr>Write operation: Content of a Register is copied to a location of RAM</vt:lpstr>
      <vt:lpstr>How does CPU run a program? How does CPU process a single Instruction?</vt:lpstr>
      <vt:lpstr>How does CPU run a program? How does CPU process a single Instruction?</vt:lpstr>
      <vt:lpstr>How does CPU run a program? How does CPU process a single Instruction?</vt:lpstr>
      <vt:lpstr>PowerPoint Presentation</vt:lpstr>
      <vt:lpstr>PowerPoint Presentation</vt:lpstr>
      <vt:lpstr>Computer Organization &amp; Computer Architecture</vt:lpstr>
      <vt:lpstr>Computer Architecture</vt:lpstr>
      <vt:lpstr>PowerPoint Presentation</vt:lpstr>
      <vt:lpstr>PowerPoint Presentation</vt:lpstr>
      <vt:lpstr>Generation in computer terminology is a change in technology a computer is/was being used. Initially, the generation term was used to distinguish between varying hardware technologies. Nowadays, generation includes both hardware and software, which together make up an entire computer system.</vt:lpstr>
      <vt:lpstr>PowerPoint Presentation</vt:lpstr>
      <vt:lpstr>PowerPoint Presentation</vt:lpstr>
      <vt:lpstr>Analog vs Digital</vt:lpstr>
      <vt:lpstr>An analog computer or analogue computer is a type of computer that uses the continuous variation aspect of physical phenomena such as electrical, mechanical, or hydraulic quantities (analog signals) to model the problem being solved. In contrast, digital computers represent varying quantities symbolically and by discrete values of both time and amplitude (digital signals).  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flight simulators, the flight computer in aircraft, and for teaching control systems in universities.</vt:lpstr>
      <vt:lpstr>ENIAC: Two professors at the University of Pennsylvania, John Mauchly and J. Presper Eckert, design and build the Electronic Numerical Integrator and Calculator (ENIAC). The machine is the first "automatic, general-purpose, electronic, decimal, digital computer</vt:lpstr>
      <vt:lpstr>1981: "Acorn," IBM's first personal computer, is released onto the market at a price point of $1,565, according to IBM. Acorn uses the MS-DOS operating system from Windows. Optional features include a display, printer, two diskette drives, extra memory, a game adapter and more.</vt:lpstr>
      <vt:lpstr>ENIAC (Electronic Numerical Integrator and Computer)</vt:lpstr>
      <vt:lpstr>PowerPoint Presentation</vt:lpstr>
      <vt:lpstr>EDVAC (Electronic Discrete Variable Automatic Computer)</vt:lpstr>
      <vt:lpstr>PowerPoint Presentation</vt:lpstr>
      <vt:lpstr>von Neumann Architecture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dc:title>
  <dc:creator>MZI</dc:creator>
  <cp:lastModifiedBy>Hossain Ahmmed Taufiq</cp:lastModifiedBy>
  <cp:revision>358</cp:revision>
  <dcterms:created xsi:type="dcterms:W3CDTF">2021-09-25T08:48:45Z</dcterms:created>
  <dcterms:modified xsi:type="dcterms:W3CDTF">2025-01-23T01:43:33Z</dcterms:modified>
</cp:coreProperties>
</file>